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handoutMasterIdLst>
    <p:handoutMasterId r:id="rId20"/>
  </p:handoutMasterIdLst>
  <p:sldIdLst>
    <p:sldId id="450" r:id="rId2"/>
    <p:sldId id="451" r:id="rId3"/>
    <p:sldId id="607" r:id="rId4"/>
    <p:sldId id="608" r:id="rId5"/>
    <p:sldId id="610" r:id="rId6"/>
    <p:sldId id="611" r:id="rId7"/>
    <p:sldId id="612" r:id="rId8"/>
    <p:sldId id="606" r:id="rId9"/>
    <p:sldId id="614" r:id="rId10"/>
    <p:sldId id="259" r:id="rId11"/>
    <p:sldId id="260" r:id="rId12"/>
    <p:sldId id="261" r:id="rId13"/>
    <p:sldId id="263" r:id="rId14"/>
    <p:sldId id="262" r:id="rId15"/>
    <p:sldId id="264" r:id="rId16"/>
    <p:sldId id="615" r:id="rId17"/>
    <p:sldId id="582"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notes"/>
  <p:clrMru>
    <a:srgbClr val="0432FF"/>
    <a:srgbClr val="00FFFF"/>
    <a:srgbClr val="00FF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925" autoAdjust="0"/>
    <p:restoredTop sz="88238" autoAdjust="0"/>
  </p:normalViewPr>
  <p:slideViewPr>
    <p:cSldViewPr snapToGrid="0" snapToObjects="1">
      <p:cViewPr varScale="1">
        <p:scale>
          <a:sx n="147" d="100"/>
          <a:sy n="147" d="100"/>
        </p:scale>
        <p:origin x="2568" y="19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p:scale>
          <a:sx n="276" d="100"/>
          <a:sy n="276" d="100"/>
        </p:scale>
        <p:origin x="1232" y="-29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Sheet1!$A$2</c:f>
              <c:strCache>
                <c:ptCount val="1"/>
                <c:pt idx="0">
                  <c:v>Machine Learning Workload</c:v>
                </c:pt>
              </c:strCache>
            </c:strRef>
          </c:tx>
          <c:spPr>
            <a:solidFill>
              <a:schemeClr val="accent1"/>
            </a:solidFill>
            <a:ln>
              <a:noFill/>
            </a:ln>
            <a:effectLst/>
          </c:spPr>
          <c:invertIfNegative val="0"/>
          <c:cat>
            <c:strRef>
              <c:f>Sheet1!$B$1:$G$1</c:f>
              <c:strCache>
                <c:ptCount val="6"/>
                <c:pt idx="0">
                  <c:v>40 CPUs + 1 GPU</c:v>
                </c:pt>
                <c:pt idx="1">
                  <c:v>40 CPUs</c:v>
                </c:pt>
                <c:pt idx="2">
                  <c:v>32 CPUs</c:v>
                </c:pt>
                <c:pt idx="3">
                  <c:v>16 CPUs</c:v>
                </c:pt>
                <c:pt idx="4">
                  <c:v>8 CPUs</c:v>
                </c:pt>
                <c:pt idx="5">
                  <c:v>1 CPU</c:v>
                </c:pt>
              </c:strCache>
            </c:strRef>
          </c:cat>
          <c:val>
            <c:numRef>
              <c:f>Sheet1!$B$2:$G$2</c:f>
              <c:numCache>
                <c:formatCode>General</c:formatCode>
                <c:ptCount val="6"/>
                <c:pt idx="0">
                  <c:v>10</c:v>
                </c:pt>
                <c:pt idx="1">
                  <c:v>45</c:v>
                </c:pt>
                <c:pt idx="2">
                  <c:v>78</c:v>
                </c:pt>
                <c:pt idx="3">
                  <c:v>156</c:v>
                </c:pt>
                <c:pt idx="4">
                  <c:v>201</c:v>
                </c:pt>
                <c:pt idx="5">
                  <c:v>510</c:v>
                </c:pt>
              </c:numCache>
            </c:numRef>
          </c:val>
          <c:extLst>
            <c:ext xmlns:c16="http://schemas.microsoft.com/office/drawing/2014/chart" uri="{C3380CC4-5D6E-409C-BE32-E72D297353CC}">
              <c16:uniqueId val="{00000000-AD7B-0D47-8186-D57D75CFED98}"/>
            </c:ext>
          </c:extLst>
        </c:ser>
        <c:dLbls>
          <c:showLegendKey val="0"/>
          <c:showVal val="0"/>
          <c:showCatName val="0"/>
          <c:showSerName val="0"/>
          <c:showPercent val="0"/>
          <c:showBubbleSize val="0"/>
        </c:dLbls>
        <c:gapWidth val="182"/>
        <c:axId val="382028544"/>
        <c:axId val="293502560"/>
      </c:barChart>
      <c:catAx>
        <c:axId val="382028544"/>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293502560"/>
        <c:crosses val="autoZero"/>
        <c:auto val="1"/>
        <c:lblAlgn val="ctr"/>
        <c:lblOffset val="100"/>
        <c:noMultiLvlLbl val="0"/>
      </c:catAx>
      <c:valAx>
        <c:axId val="293502560"/>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crossAx val="382028544"/>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20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20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C5CF7C78-A87B-9B4D-A9D1-7364E5DA120C}" type="datetime1">
              <a:rPr lang="en-US" smtClean="0"/>
              <a:t>1/30/21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61F5DE9D-0A37-8441-8B4F-F3BACD0F69DA}" type="slidenum">
              <a:rPr lang="en-US" smtClean="0"/>
              <a:t>‹#›</a:t>
            </a:fld>
            <a:endParaRPr lang="en-US"/>
          </a:p>
        </p:txBody>
      </p:sp>
    </p:spTree>
    <p:extLst>
      <p:ext uri="{BB962C8B-B14F-4D97-AF65-F5344CB8AC3E}">
        <p14:creationId xmlns:p14="http://schemas.microsoft.com/office/powerpoint/2010/main" val="981337993"/>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5.png>
</file>

<file path=ppt/media/image2.tiff>
</file>

<file path=ppt/media/image3.jpeg>
</file>

<file path=ppt/media/image4.jpeg>
</file>

<file path=ppt/media/image5.jpeg>
</file>

<file path=ppt/media/image6.pn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AAA2943-DE60-F34D-A49E-8FF3146C7A9A}" type="datetime1">
              <a:rPr lang="en-US" smtClean="0"/>
              <a:t>1/30/21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AE100B7-F0F0-BA4B-98D9-DC51A8C921F3}" type="slidenum">
              <a:rPr lang="en-US" smtClean="0"/>
              <a:t>‹#›</a:t>
            </a:fld>
            <a:endParaRPr lang="en-US"/>
          </a:p>
        </p:txBody>
      </p:sp>
    </p:spTree>
    <p:extLst>
      <p:ext uri="{BB962C8B-B14F-4D97-AF65-F5344CB8AC3E}">
        <p14:creationId xmlns:p14="http://schemas.microsoft.com/office/powerpoint/2010/main" val="113987348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 everyone. Today we are going to talk about how to deliver an elevator pitch so in next week everyone of you can come up to showcase yourself and your project ideas.</a:t>
            </a:r>
          </a:p>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1</a:t>
            </a:fld>
            <a:endParaRPr lang="en-US"/>
          </a:p>
        </p:txBody>
      </p:sp>
    </p:spTree>
    <p:extLst>
      <p:ext uri="{BB962C8B-B14F-4D97-AF65-F5344CB8AC3E}">
        <p14:creationId xmlns:p14="http://schemas.microsoft.com/office/powerpoint/2010/main" val="190073609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probably already know, parallel computing is critical to advance your application performance. </a:t>
            </a:r>
            <a:r>
              <a:rPr lang="en-US" b="1" dirty="0"/>
              <a:t>For example, </a:t>
            </a:r>
            <a:r>
              <a:rPr lang="en-US" dirty="0"/>
              <a:t>a single threaded machine learning program “without any parallelism” can take several hours to finish, but it can be reduced to only a few minutes or even a few seconds, if we are able to run it in parallel. </a:t>
            </a:r>
          </a:p>
          <a:p>
            <a:endParaRPr lang="en-US" dirty="0"/>
          </a:p>
          <a:p>
            <a:r>
              <a:rPr lang="en-US" dirty="0"/>
              <a:t>That’s the power of parallel computing. By leveraging manycore processing units, we are able to speed up the performance by several orders of magnitude.</a:t>
            </a:r>
          </a:p>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10</a:t>
            </a:fld>
            <a:endParaRPr lang="en-US"/>
          </a:p>
        </p:txBody>
      </p:sp>
    </p:spTree>
    <p:extLst>
      <p:ext uri="{BB962C8B-B14F-4D97-AF65-F5344CB8AC3E}">
        <p14:creationId xmlns:p14="http://schemas.microsoft.com/office/powerpoint/2010/main" val="4243571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importantly, your hardware has been designed to be parallel. This is an example of an Intel CPU from a common desktop. This </a:t>
            </a:r>
            <a:r>
              <a:rPr lang="en-US" dirty="0" err="1"/>
              <a:t>cpu</a:t>
            </a:r>
            <a:r>
              <a:rPr lang="en-US" dirty="0"/>
              <a:t> has many cores, 1, 2, 3, 4, and they are designed to run your jobs in parallel. If you don’t use it, why do you buy it? If you don’t use it, it becomes waste.</a:t>
            </a:r>
          </a:p>
        </p:txBody>
      </p:sp>
      <p:sp>
        <p:nvSpPr>
          <p:cNvPr id="4" name="Slide Number Placeholder 3"/>
          <p:cNvSpPr>
            <a:spLocks noGrp="1"/>
          </p:cNvSpPr>
          <p:nvPr>
            <p:ph type="sldNum" sz="quarter" idx="5"/>
          </p:nvPr>
        </p:nvSpPr>
        <p:spPr/>
        <p:txBody>
          <a:bodyPr/>
          <a:lstStyle/>
          <a:p>
            <a:fld id="{AAE100B7-F0F0-BA4B-98D9-DC51A8C921F3}" type="slidenum">
              <a:rPr lang="en-US" smtClean="0"/>
              <a:t>11</a:t>
            </a:fld>
            <a:endParaRPr lang="en-US"/>
          </a:p>
        </p:txBody>
      </p:sp>
    </p:spTree>
    <p:extLst>
      <p:ext uri="{BB962C8B-B14F-4D97-AF65-F5344CB8AC3E}">
        <p14:creationId xmlns:p14="http://schemas.microsoft.com/office/powerpoint/2010/main" val="39304432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writing a good parallel program is very challenging, </a:t>
            </a:r>
            <a:r>
              <a:rPr lang="en-US" b="1" dirty="0"/>
              <a:t>because you need to </a:t>
            </a:r>
            <a:r>
              <a:rPr lang="en-US" dirty="0"/>
              <a:t>deal with many difficult technical details, such as standard concurrency control, task dependencies, scheduling, and data race. Many developers have hard time in getting them right.</a:t>
            </a:r>
          </a:p>
        </p:txBody>
      </p:sp>
      <p:sp>
        <p:nvSpPr>
          <p:cNvPr id="4" name="Slide Number Placeholder 3"/>
          <p:cNvSpPr>
            <a:spLocks noGrp="1"/>
          </p:cNvSpPr>
          <p:nvPr>
            <p:ph type="sldNum" sz="quarter" idx="5"/>
          </p:nvPr>
        </p:nvSpPr>
        <p:spPr/>
        <p:txBody>
          <a:bodyPr/>
          <a:lstStyle/>
          <a:p>
            <a:fld id="{AAE100B7-F0F0-BA4B-98D9-DC51A8C921F3}" type="slidenum">
              <a:rPr lang="en-US" smtClean="0"/>
              <a:t>12</a:t>
            </a:fld>
            <a:endParaRPr lang="en-US"/>
          </a:p>
        </p:txBody>
      </p:sp>
    </p:spTree>
    <p:extLst>
      <p:ext uri="{BB962C8B-B14F-4D97-AF65-F5344CB8AC3E}">
        <p14:creationId xmlns:p14="http://schemas.microsoft.com/office/powerpoint/2010/main" val="30339358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Taskflow offers a solution to this. </a:t>
            </a:r>
            <a:r>
              <a:rPr lang="en-US" b="1" dirty="0"/>
              <a:t>We address the following question: </a:t>
            </a:r>
            <a:r>
              <a:rPr lang="en-US" dirty="0"/>
              <a:t>How can we make it easier for you to quickly write parallel and heterogeneous programs with high performance and simultaneous high productivity.</a:t>
            </a:r>
          </a:p>
          <a:p>
            <a:endParaRPr lang="en-US" dirty="0"/>
          </a:p>
          <a:p>
            <a:r>
              <a:rPr lang="en-US" dirty="0"/>
              <a:t>By high performance we mean the program runs fast and scales to manycore processing units, including CPUs and GPUs. By high productivity, we reduce the time it takes to implement the program.</a:t>
            </a:r>
          </a:p>
          <a:p>
            <a:br>
              <a:rPr lang="en-US" dirty="0"/>
            </a:br>
            <a:endParaRPr lang="en-US" dirty="0"/>
          </a:p>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13</a:t>
            </a:fld>
            <a:endParaRPr lang="en-US"/>
          </a:p>
        </p:txBody>
      </p:sp>
    </p:spTree>
    <p:extLst>
      <p:ext uri="{BB962C8B-B14F-4D97-AF65-F5344CB8AC3E}">
        <p14:creationId xmlns:p14="http://schemas.microsoft.com/office/powerpoint/2010/main" val="29768745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take a look at a hello-world example in Taskflow. </a:t>
            </a:r>
            <a:r>
              <a:rPr lang="en-US" b="1" dirty="0"/>
              <a:t>Suppose we want to do four things</a:t>
            </a:r>
            <a:r>
              <a:rPr lang="en-US" dirty="0"/>
              <a:t>, A, B, C, D, each representing a function, or a task. A has to run before B and C, and D has to run after B and C. When A finishes, B and C can run in parallel. When both B and C finish, D can start.</a:t>
            </a:r>
          </a:p>
          <a:p>
            <a:endParaRPr lang="en-US" dirty="0"/>
          </a:p>
          <a:p>
            <a:r>
              <a:rPr lang="en-US" b="1" dirty="0"/>
              <a:t>This is how it looks in Taskflow. </a:t>
            </a:r>
            <a:r>
              <a:rPr lang="en-US" dirty="0"/>
              <a:t>Only 15 lines of code to get a parallel task execution. This is all you need. You create a </a:t>
            </a:r>
            <a:r>
              <a:rPr lang="en-US" dirty="0" err="1"/>
              <a:t>taskflow</a:t>
            </a:r>
            <a:r>
              <a:rPr lang="en-US" dirty="0"/>
              <a:t> object to manage a task dependency graph. You create an executor that manages a set of worker threads to run </a:t>
            </a:r>
            <a:r>
              <a:rPr lang="en-US" dirty="0" err="1"/>
              <a:t>taskflows</a:t>
            </a:r>
            <a:r>
              <a:rPr lang="en-US" dirty="0"/>
              <a:t>. </a:t>
            </a:r>
            <a:r>
              <a:rPr lang="en-US" b="1" dirty="0"/>
              <a:t>Here, we use the method, emplace</a:t>
            </a:r>
            <a:r>
              <a:rPr lang="en-US" dirty="0"/>
              <a:t>, to create four tasks, in terms of C++ lambda, and assign them to A, B, C, D. </a:t>
            </a:r>
            <a:r>
              <a:rPr lang="en-US" b="1" dirty="0"/>
              <a:t>To build up the dependency</a:t>
            </a:r>
            <a:r>
              <a:rPr lang="en-US" dirty="0"/>
              <a:t>, we use precede to force A to run before B and C, and succeed to force D to run after B and C. </a:t>
            </a:r>
          </a:p>
          <a:p>
            <a:endParaRPr lang="en-US" dirty="0"/>
          </a:p>
          <a:p>
            <a:r>
              <a:rPr lang="en-US" dirty="0"/>
              <a:t>Finally, we submit this </a:t>
            </a:r>
            <a:r>
              <a:rPr lang="en-US" dirty="0" err="1"/>
              <a:t>taskflow</a:t>
            </a:r>
            <a:r>
              <a:rPr lang="en-US" dirty="0"/>
              <a:t> to the executor and it deals with all the difficult scheduling details for you.</a:t>
            </a:r>
            <a:br>
              <a:rPr lang="en-US" dirty="0"/>
            </a:br>
            <a:endParaRPr lang="en-US" dirty="0"/>
          </a:p>
          <a:p>
            <a:r>
              <a:rPr lang="en-US" dirty="0"/>
              <a:t>At this moment, I believe many of you can fully understand what this code is doing. The code explains itself through an expressive graph description model.</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14</a:t>
            </a:fld>
            <a:endParaRPr lang="en-US"/>
          </a:p>
        </p:txBody>
      </p:sp>
    </p:spTree>
    <p:extLst>
      <p:ext uri="{BB962C8B-B14F-4D97-AF65-F5344CB8AC3E}">
        <p14:creationId xmlns:p14="http://schemas.microsoft.com/office/powerpoint/2010/main" val="188280003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Because of the simplicity, Taskflow has been used by many people and companies in parallelizing a lot of applications, such as machine learning, video processing, computer-aided design ,data science, and so on. If you want to know more about how you </a:t>
            </a:r>
            <a:r>
              <a:rPr lang="en-US" dirty="0" err="1"/>
              <a:t>prallelize</a:t>
            </a:r>
            <a:r>
              <a:rPr lang="en-US" dirty="0"/>
              <a:t> your applications and boost its performance, come reach out to me.</a:t>
            </a:r>
          </a:p>
        </p:txBody>
      </p:sp>
      <p:sp>
        <p:nvSpPr>
          <p:cNvPr id="4" name="Slide Number Placeholder 3"/>
          <p:cNvSpPr>
            <a:spLocks noGrp="1"/>
          </p:cNvSpPr>
          <p:nvPr>
            <p:ph type="sldNum" sz="quarter" idx="5"/>
          </p:nvPr>
        </p:nvSpPr>
        <p:spPr/>
        <p:txBody>
          <a:bodyPr/>
          <a:lstStyle/>
          <a:p>
            <a:fld id="{AAE100B7-F0F0-BA4B-98D9-DC51A8C921F3}" type="slidenum">
              <a:rPr lang="en-US" smtClean="0"/>
              <a:t>15</a:t>
            </a:fld>
            <a:endParaRPr lang="en-US"/>
          </a:p>
        </p:txBody>
      </p:sp>
    </p:spTree>
    <p:extLst>
      <p:ext uri="{BB962C8B-B14F-4D97-AF65-F5344CB8AC3E}">
        <p14:creationId xmlns:p14="http://schemas.microsoft.com/office/powerpoint/2010/main" val="18856830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16</a:t>
            </a:fld>
            <a:endParaRPr lang="en-US"/>
          </a:p>
        </p:txBody>
      </p:sp>
    </p:spTree>
    <p:extLst>
      <p:ext uri="{BB962C8B-B14F-4D97-AF65-F5344CB8AC3E}">
        <p14:creationId xmlns:p14="http://schemas.microsoft.com/office/powerpoint/2010/main" val="33170380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b="0" i="0" dirty="0">
                <a:solidFill>
                  <a:srgbClr val="24292E"/>
                </a:solidFill>
                <a:effectLst/>
                <a:latin typeface="-apple-system"/>
              </a:rPr>
              <a:t>Create a short resume and quick elevator speech (no slides) that describe why other students in the senior project section would want to "hire" you into their team. Include the engineering skills that you enjoy and that you feel you excel at. You may also want to include areas where you have interest in growth and learning. List any time or accessibility constraints you might have. These would include that you already have a team and your project is half done, you have a work schedule that limits availability, etc. Also, provide a quick overview of interesting design ideas that you are keen to pursue.</a:t>
            </a:r>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17</a:t>
            </a:fld>
            <a:endParaRPr lang="en-US"/>
          </a:p>
        </p:txBody>
      </p:sp>
    </p:spTree>
    <p:extLst>
      <p:ext uri="{BB962C8B-B14F-4D97-AF65-F5344CB8AC3E}">
        <p14:creationId xmlns:p14="http://schemas.microsoft.com/office/powerpoint/2010/main" val="1371965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85800" y="4343400"/>
            <a:ext cx="5486400" cy="4114800"/>
          </a:xfrm>
        </p:spPr>
        <p:txBody>
          <a:bodyPr/>
          <a:lstStyle/>
          <a:p>
            <a:r>
              <a:rPr lang="en-US" dirty="0"/>
              <a:t>I want to spend a bit of time talking about some ideas from assignment #1. Because of the time limit, I am going to do a short list of ideas. There are many other interesting ideas not covered today, but I am trying give you an impression how the project should look.</a:t>
            </a:r>
          </a:p>
          <a:p>
            <a:endParaRPr lang="en-US" dirty="0"/>
          </a:p>
          <a:p>
            <a:r>
              <a:rPr lang="en-US" dirty="0"/>
              <a:t>And, BTW, I saw a couple of late assignments. This should never happen. If you are working in a project in a company or you are starting up a company, missing a promise you made to customers is going to be a big deal. If you don’t keep you promise, why should I buy your product. Because I didn’t mention in the </a:t>
            </a:r>
            <a:r>
              <a:rPr lang="en-US" dirty="0" err="1"/>
              <a:t>beginning,I</a:t>
            </a:r>
            <a:r>
              <a:rPr lang="en-US" dirty="0"/>
              <a:t> am ok with the first assignment. From the next assignment, if you turn in the assignment one day late, your score is going to be multiplied by 0.5, which means 50% off each day of the late turn-in. That’s the policy. We will start from the assignment #2.</a:t>
            </a:r>
          </a:p>
          <a:p>
            <a:endParaRPr lang="en-US" dirty="0"/>
          </a:p>
          <a:p>
            <a:r>
              <a:rPr lang="en-US" dirty="0"/>
              <a:t>The first interesting idea I got from your assignment #1 is this:</a:t>
            </a:r>
          </a:p>
          <a:p>
            <a:endParaRPr lang="en-US" dirty="0"/>
          </a:p>
          <a:p>
            <a:r>
              <a:rPr lang="en-US" dirty="0"/>
              <a:t>Let’s ask the question first: why should people care, If people care, it has a market.</a:t>
            </a:r>
          </a:p>
          <a:p>
            <a:endParaRPr lang="en-US" dirty="0"/>
          </a:p>
          <a:p>
            <a:r>
              <a:rPr lang="en-US" dirty="0"/>
              <a:t>Solution: ?</a:t>
            </a:r>
          </a:p>
          <a:p>
            <a:r>
              <a:rPr lang="en-US" dirty="0"/>
              <a:t>Problem: (1) can you control the cost of lock? (2) what are the energy cost? (3) what are the back-end cloud service you plan to do with the wireless? (4) if the lock is too expensive, do you think it can be stolen?</a:t>
            </a:r>
          </a:p>
        </p:txBody>
      </p:sp>
      <p:sp>
        <p:nvSpPr>
          <p:cNvPr id="4" name="Slide Number Placeholder 3"/>
          <p:cNvSpPr>
            <a:spLocks noGrp="1"/>
          </p:cNvSpPr>
          <p:nvPr>
            <p:ph type="sldNum" sz="quarter" idx="5"/>
          </p:nvPr>
        </p:nvSpPr>
        <p:spPr/>
        <p:txBody>
          <a:bodyPr/>
          <a:lstStyle/>
          <a:p>
            <a:fld id="{AAE100B7-F0F0-BA4B-98D9-DC51A8C921F3}" type="slidenum">
              <a:rPr lang="en-US" smtClean="0"/>
              <a:t>2</a:t>
            </a:fld>
            <a:endParaRPr lang="en-US"/>
          </a:p>
        </p:txBody>
      </p:sp>
    </p:spTree>
    <p:extLst>
      <p:ext uri="{BB962C8B-B14F-4D97-AF65-F5344CB8AC3E}">
        <p14:creationId xmlns:p14="http://schemas.microsoft.com/office/powerpoint/2010/main" val="23960838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second idea here is: …</a:t>
            </a:r>
          </a:p>
          <a:p>
            <a:endParaRPr lang="en-US" dirty="0"/>
          </a:p>
          <a:p>
            <a:r>
              <a:rPr lang="en-US" dirty="0"/>
              <a:t>Again, why should we care? Well, it is very important; look at how many missing kids or adults</a:t>
            </a:r>
          </a:p>
          <a:p>
            <a:endParaRPr lang="en-US" dirty="0"/>
          </a:p>
          <a:p>
            <a:r>
              <a:rPr lang="en-US" dirty="0"/>
              <a:t>This indeed, not just for kids or adults but also very important for students, because students are normally weak in defending themselves and can easily become targets of a crime. For example,</a:t>
            </a:r>
          </a:p>
          <a:p>
            <a:endParaRPr lang="en-US" dirty="0"/>
          </a:p>
          <a:p>
            <a:r>
              <a:rPr lang="en-US" dirty="0"/>
              <a:t>This type of objective is going to </a:t>
            </a:r>
          </a:p>
          <a:p>
            <a:endParaRPr lang="en-US" dirty="0"/>
          </a:p>
          <a:p>
            <a:r>
              <a:rPr lang="en-US" dirty="0" err="1"/>
              <a:t>Peper</a:t>
            </a:r>
            <a:r>
              <a:rPr lang="en-US" dirty="0"/>
              <a:t> spray and stun rod? Integration into smart phone?</a:t>
            </a:r>
          </a:p>
          <a:p>
            <a:endParaRPr lang="en-US" dirty="0"/>
          </a:p>
          <a:p>
            <a:r>
              <a:rPr lang="en-US" dirty="0"/>
              <a:t>The good thing is …</a:t>
            </a:r>
          </a:p>
          <a:p>
            <a:endParaRPr lang="en-US" dirty="0"/>
          </a:p>
          <a:p>
            <a:r>
              <a:rPr lang="en-US" dirty="0"/>
              <a:t>What are the potential challenges here?</a:t>
            </a:r>
          </a:p>
        </p:txBody>
      </p:sp>
      <p:sp>
        <p:nvSpPr>
          <p:cNvPr id="4" name="Slide Number Placeholder 3"/>
          <p:cNvSpPr>
            <a:spLocks noGrp="1"/>
          </p:cNvSpPr>
          <p:nvPr>
            <p:ph type="sldNum" sz="quarter" idx="5"/>
          </p:nvPr>
        </p:nvSpPr>
        <p:spPr/>
        <p:txBody>
          <a:bodyPr/>
          <a:lstStyle/>
          <a:p>
            <a:fld id="{AAE100B7-F0F0-BA4B-98D9-DC51A8C921F3}" type="slidenum">
              <a:rPr lang="en-US" smtClean="0"/>
              <a:t>3</a:t>
            </a:fld>
            <a:endParaRPr lang="en-US"/>
          </a:p>
        </p:txBody>
      </p:sp>
    </p:spTree>
    <p:extLst>
      <p:ext uri="{BB962C8B-B14F-4D97-AF65-F5344CB8AC3E}">
        <p14:creationId xmlns:p14="http://schemas.microsoft.com/office/powerpoint/2010/main" val="11274003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is the potential hardware?</a:t>
            </a:r>
          </a:p>
          <a:p>
            <a:r>
              <a:rPr lang="en-US" dirty="0"/>
              <a:t>What is the potential software?</a:t>
            </a:r>
          </a:p>
        </p:txBody>
      </p:sp>
      <p:sp>
        <p:nvSpPr>
          <p:cNvPr id="4" name="Slide Number Placeholder 3"/>
          <p:cNvSpPr>
            <a:spLocks noGrp="1"/>
          </p:cNvSpPr>
          <p:nvPr>
            <p:ph type="sldNum" sz="quarter" idx="5"/>
          </p:nvPr>
        </p:nvSpPr>
        <p:spPr/>
        <p:txBody>
          <a:bodyPr/>
          <a:lstStyle/>
          <a:p>
            <a:fld id="{AAE100B7-F0F0-BA4B-98D9-DC51A8C921F3}" type="slidenum">
              <a:rPr lang="en-US" smtClean="0"/>
              <a:t>4</a:t>
            </a:fld>
            <a:endParaRPr lang="en-US"/>
          </a:p>
        </p:txBody>
      </p:sp>
    </p:spTree>
    <p:extLst>
      <p:ext uri="{BB962C8B-B14F-4D97-AF65-F5344CB8AC3E}">
        <p14:creationId xmlns:p14="http://schemas.microsoft.com/office/powerpoint/2010/main" val="30506011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This happens when I play demanding games or VR for long periods of time, putting my system on high stress without giving it a chance to cool down. What I’ve done to avoid this is to just take breaks between my gaming sessions, but this can be annoying when I want to play for an extended period. </a:t>
            </a:r>
            <a:endParaRPr lang="en-US" dirty="0">
              <a:effectLst/>
            </a:endParaRPr>
          </a:p>
          <a:p>
            <a:endParaRPr lang="en-US" dirty="0"/>
          </a:p>
          <a:p>
            <a:r>
              <a:rPr lang="en-US" dirty="0"/>
              <a:t>What is the potential hardware?</a:t>
            </a:r>
          </a:p>
          <a:p>
            <a:r>
              <a:rPr lang="en-US" dirty="0"/>
              <a:t>What is the potential software?</a:t>
            </a:r>
          </a:p>
        </p:txBody>
      </p:sp>
      <p:sp>
        <p:nvSpPr>
          <p:cNvPr id="4" name="Slide Number Placeholder 3"/>
          <p:cNvSpPr>
            <a:spLocks noGrp="1"/>
          </p:cNvSpPr>
          <p:nvPr>
            <p:ph type="sldNum" sz="quarter" idx="5"/>
          </p:nvPr>
        </p:nvSpPr>
        <p:spPr/>
        <p:txBody>
          <a:bodyPr/>
          <a:lstStyle/>
          <a:p>
            <a:fld id="{AAE100B7-F0F0-BA4B-98D9-DC51A8C921F3}" type="slidenum">
              <a:rPr lang="en-US" smtClean="0"/>
              <a:t>5</a:t>
            </a:fld>
            <a:endParaRPr lang="en-US"/>
          </a:p>
        </p:txBody>
      </p:sp>
    </p:spTree>
    <p:extLst>
      <p:ext uri="{BB962C8B-B14F-4D97-AF65-F5344CB8AC3E}">
        <p14:creationId xmlns:p14="http://schemas.microsoft.com/office/powerpoint/2010/main" val="4596376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think this is an excellent idea and indeed very needed in many areas and countries, no just the us, but also the tropical countries. You won’t be able to imagine how serious the wildlife bother farmers in many tropical countries, like Thailand, </a:t>
            </a:r>
            <a:r>
              <a:rPr lang="en-US" dirty="0" err="1"/>
              <a:t>Maylaysia</a:t>
            </a:r>
            <a:r>
              <a:rPr lang="en-US" dirty="0"/>
              <a:t>, and others on the equator. </a:t>
            </a:r>
          </a:p>
          <a:p>
            <a:endParaRPr lang="en-US" dirty="0"/>
          </a:p>
          <a:p>
            <a:r>
              <a:rPr lang="en-US" dirty="0"/>
              <a:t>Example, my farther used to be a farmer in Taiwan. Every spring when we start to grow rice, the whole farm becomes a buffet for wildlife. And we use firework to scare away wildlife from our land. That is not very cost efficient, but very fun for kids actually.</a:t>
            </a:r>
          </a:p>
          <a:p>
            <a:endParaRPr lang="en-US" dirty="0"/>
          </a:p>
          <a:p>
            <a:r>
              <a:rPr lang="en-US" dirty="0"/>
              <a:t>What is the potential challenge?</a:t>
            </a:r>
          </a:p>
        </p:txBody>
      </p:sp>
      <p:sp>
        <p:nvSpPr>
          <p:cNvPr id="4" name="Slide Number Placeholder 3"/>
          <p:cNvSpPr>
            <a:spLocks noGrp="1"/>
          </p:cNvSpPr>
          <p:nvPr>
            <p:ph type="sldNum" sz="quarter" idx="5"/>
          </p:nvPr>
        </p:nvSpPr>
        <p:spPr/>
        <p:txBody>
          <a:bodyPr/>
          <a:lstStyle/>
          <a:p>
            <a:fld id="{AAE100B7-F0F0-BA4B-98D9-DC51A8C921F3}" type="slidenum">
              <a:rPr lang="en-US" smtClean="0"/>
              <a:t>6</a:t>
            </a:fld>
            <a:endParaRPr lang="en-US"/>
          </a:p>
        </p:txBody>
      </p:sp>
    </p:spTree>
    <p:extLst>
      <p:ext uri="{BB962C8B-B14F-4D97-AF65-F5344CB8AC3E}">
        <p14:creationId xmlns:p14="http://schemas.microsoft.com/office/powerpoint/2010/main" val="7562730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have talked about five interesting ideas, again, there are still many interesting ideas we did not cover because of the time limit. But at least you know, this is how the project is going work, once you have an idea, we will schedule project meeting. During the meeting, we will talk about the potential challenges of your idea. </a:t>
            </a:r>
          </a:p>
          <a:p>
            <a:endParaRPr lang="en-US" dirty="0"/>
          </a:p>
          <a:p>
            <a:r>
              <a:rPr lang="en-US" dirty="0"/>
              <a:t>Keep in mind, there must be challenges. If your project does not have challenge, that means the problem has been solved. And, I am not asking you to create a completely new field or a new problem, but the problem you proposed to solve must have some uniqueness that people </a:t>
            </a:r>
            <a:r>
              <a:rPr lang="en-US" dirty="0" err="1"/>
              <a:t>havn’t</a:t>
            </a:r>
            <a:r>
              <a:rPr lang="en-US" dirty="0"/>
              <a:t> solved.</a:t>
            </a:r>
          </a:p>
          <a:p>
            <a:endParaRPr lang="en-US" dirty="0"/>
          </a:p>
          <a:p>
            <a:r>
              <a:rPr lang="en-US" dirty="0"/>
              <a:t>So, next week, we are going to have you come up to give an elevator pitch.</a:t>
            </a:r>
          </a:p>
        </p:txBody>
      </p:sp>
      <p:sp>
        <p:nvSpPr>
          <p:cNvPr id="4" name="Slide Number Placeholder 3"/>
          <p:cNvSpPr>
            <a:spLocks noGrp="1"/>
          </p:cNvSpPr>
          <p:nvPr>
            <p:ph type="sldNum" sz="quarter" idx="5"/>
          </p:nvPr>
        </p:nvSpPr>
        <p:spPr/>
        <p:txBody>
          <a:bodyPr/>
          <a:lstStyle/>
          <a:p>
            <a:fld id="{AAE100B7-F0F0-BA4B-98D9-DC51A8C921F3}" type="slidenum">
              <a:rPr lang="en-US" smtClean="0"/>
              <a:t>7</a:t>
            </a:fld>
            <a:endParaRPr lang="en-US"/>
          </a:p>
        </p:txBody>
      </p:sp>
    </p:spTree>
    <p:extLst>
      <p:ext uri="{BB962C8B-B14F-4D97-AF65-F5344CB8AC3E}">
        <p14:creationId xmlns:p14="http://schemas.microsoft.com/office/powerpoint/2010/main" val="14822607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the thing you need to now when you give an elevator pitch. Normally an elevator pitch won’t go beyond 5 minutes, and some are even shorter. It has to be simple, concise specific, and no jargon. It is a very short talk for you to quickly identify yourself to your potential employer.</a:t>
            </a:r>
          </a:p>
          <a:p>
            <a:endParaRPr lang="en-US" dirty="0"/>
          </a:p>
          <a:p>
            <a:r>
              <a:rPr lang="en-US" dirty="0"/>
              <a:t>You need to design your hook and make it attractive (explore …)</a:t>
            </a:r>
          </a:p>
          <a:p>
            <a:endParaRPr lang="en-US" dirty="0"/>
          </a:p>
          <a:p>
            <a:r>
              <a:rPr lang="en-US" dirty="0"/>
              <a:t>So, hook is what you offer and why your audience need it. Why you need to be part of team in order to make this project successful.</a:t>
            </a:r>
          </a:p>
          <a:p>
            <a:endParaRPr lang="en-US" dirty="0"/>
          </a:p>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8</a:t>
            </a:fld>
            <a:endParaRPr lang="en-US"/>
          </a:p>
        </p:txBody>
      </p:sp>
    </p:spTree>
    <p:extLst>
      <p:ext uri="{BB962C8B-B14F-4D97-AF65-F5344CB8AC3E}">
        <p14:creationId xmlns:p14="http://schemas.microsoft.com/office/powerpoint/2010/main" val="2388757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a:xfrm>
            <a:off x="690418" y="4343400"/>
            <a:ext cx="5486400" cy="4114800"/>
          </a:xfrm>
        </p:spPr>
        <p:txBody>
          <a:bodyPr/>
          <a:lstStyle/>
          <a:p>
            <a:r>
              <a:rPr lang="en-US" dirty="0"/>
              <a:t>You know, when you start working, either in academia or in industry, you have a lot of opportunities to give elevator pitch, and some of them can be the game changer in your career. </a:t>
            </a:r>
          </a:p>
          <a:p>
            <a:endParaRPr lang="en-US" dirty="0"/>
          </a:p>
          <a:p>
            <a:r>
              <a:rPr lang="en-US" dirty="0"/>
              <a:t>My research elevator pitch looks like this:</a:t>
            </a:r>
          </a:p>
          <a:p>
            <a:endParaRPr lang="en-US" dirty="0"/>
          </a:p>
          <a:p>
            <a:r>
              <a:rPr lang="en-US" dirty="0"/>
              <a:t>Hi, I am Tsung-Wei, from the University of Utah. </a:t>
            </a:r>
          </a:p>
          <a:p>
            <a:endParaRPr lang="en-US" dirty="0"/>
          </a:p>
          <a:p>
            <a:r>
              <a:rPr lang="en-US" dirty="0"/>
              <a:t>My research makes parallel computing easier to handle so you can quickly boost your application performance.</a:t>
            </a:r>
          </a:p>
          <a:p>
            <a:endParaRPr lang="en-US" dirty="0"/>
          </a:p>
          <a:p>
            <a:r>
              <a:rPr lang="en-US" dirty="0"/>
              <a:t>Today, I am going to show you, the Taskflow project, an open-source C++ programming system that can help you quickly parallelize your applications.</a:t>
            </a:r>
          </a:p>
          <a:p>
            <a:endParaRPr lang="en-US" dirty="0"/>
          </a:p>
          <a:p>
            <a:endParaRPr lang="en-US" dirty="0"/>
          </a:p>
        </p:txBody>
      </p:sp>
      <p:sp>
        <p:nvSpPr>
          <p:cNvPr id="4" name="Slide Number Placeholder 3"/>
          <p:cNvSpPr>
            <a:spLocks noGrp="1"/>
          </p:cNvSpPr>
          <p:nvPr>
            <p:ph type="sldNum" sz="quarter" idx="5"/>
          </p:nvPr>
        </p:nvSpPr>
        <p:spPr/>
        <p:txBody>
          <a:bodyPr/>
          <a:lstStyle/>
          <a:p>
            <a:fld id="{AAE100B7-F0F0-BA4B-98D9-DC51A8C921F3}" type="slidenum">
              <a:rPr lang="en-US" smtClean="0"/>
              <a:t>9</a:t>
            </a:fld>
            <a:endParaRPr lang="en-US"/>
          </a:p>
        </p:txBody>
      </p:sp>
    </p:spTree>
    <p:extLst>
      <p:ext uri="{BB962C8B-B14F-4D97-AF65-F5344CB8AC3E}">
        <p14:creationId xmlns:p14="http://schemas.microsoft.com/office/powerpoint/2010/main" val="37155262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76330" y="993458"/>
            <a:ext cx="7980533" cy="1362075"/>
          </a:xfrm>
        </p:spPr>
        <p:txBody>
          <a:bodyPr anchor="t"/>
          <a:lstStyle>
            <a:lvl1pPr algn="l">
              <a:defRPr lang="en-US" sz="4400" b="1" baseline="0" dirty="0">
                <a:latin typeface="San Serif"/>
                <a:cs typeface="San Serif"/>
              </a:defRPr>
            </a:lvl1pPr>
          </a:lstStyle>
          <a:p>
            <a:r>
              <a:rPr lang="en-US" dirty="0"/>
              <a:t>Click here to edit the master slide</a:t>
            </a:r>
          </a:p>
        </p:txBody>
      </p:sp>
      <p:sp>
        <p:nvSpPr>
          <p:cNvPr id="3" name="Text Placeholder 2"/>
          <p:cNvSpPr>
            <a:spLocks noGrp="1"/>
          </p:cNvSpPr>
          <p:nvPr>
            <p:ph type="body" idx="1"/>
          </p:nvPr>
        </p:nvSpPr>
        <p:spPr>
          <a:xfrm>
            <a:off x="576330" y="2653031"/>
            <a:ext cx="7980533" cy="1500187"/>
          </a:xfrm>
        </p:spPr>
        <p:txBody>
          <a:bodyPr anchor="b">
            <a:normAutofit/>
          </a:bodyPr>
          <a:lstStyle>
            <a:lvl1pPr marL="0" indent="0">
              <a:buNone/>
              <a:defRPr sz="2400">
                <a:solidFill>
                  <a:schemeClr val="tx1">
                    <a:lumMod val="75000"/>
                    <a:lumOff val="25000"/>
                  </a:schemeClr>
                </a:solidFill>
                <a:latin typeface="San serif"/>
                <a:cs typeface="San serif"/>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a:t>Click to edit Master text styles</a:t>
            </a:r>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6931793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lvl1pPr>
              <a:defRPr b="1"/>
            </a:lvl1pPr>
          </a:lstStyle>
          <a:p>
            <a:r>
              <a:rPr lang="en-US" dirty="0"/>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3268F7F9-70EC-BD49-8928-7CB170F9795A}" type="datetime1">
              <a:rPr lang="en-US" smtClean="0"/>
              <a:t>1/30/21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23125942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7B3C9-7587-400B-9089-7D6809A8EF6A}"/>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3F9490DD-AF35-4587-B9D1-45880B35A2E9}"/>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16577CEA-0F08-414B-85DA-AD475AA6C932}"/>
              </a:ext>
            </a:extLst>
          </p:cNvPr>
          <p:cNvSpPr>
            <a:spLocks noGrp="1"/>
          </p:cNvSpPr>
          <p:nvPr>
            <p:ph type="dt" sz="half" idx="10"/>
          </p:nvPr>
        </p:nvSpPr>
        <p:spPr/>
        <p:txBody>
          <a:bodyPr/>
          <a:lstStyle/>
          <a:p>
            <a:fld id="{9DCA369C-CB3F-4260-86E8-FD3F54C73225}" type="datetimeFigureOut">
              <a:rPr lang="en-US" smtClean="0"/>
              <a:t>1/30/21</a:t>
            </a:fld>
            <a:endParaRPr lang="en-US"/>
          </a:p>
        </p:txBody>
      </p:sp>
      <p:sp>
        <p:nvSpPr>
          <p:cNvPr id="5" name="Footer Placeholder 4">
            <a:extLst>
              <a:ext uri="{FF2B5EF4-FFF2-40B4-BE49-F238E27FC236}">
                <a16:creationId xmlns:a16="http://schemas.microsoft.com/office/drawing/2014/main" id="{2A43E4A9-EA34-4567-B147-19B31A8516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1FBDAB-5AE3-464F-850D-FA7CF8C03154}"/>
              </a:ext>
            </a:extLst>
          </p:cNvPr>
          <p:cNvSpPr>
            <a:spLocks noGrp="1"/>
          </p:cNvSpPr>
          <p:nvPr>
            <p:ph type="sldNum" sz="quarter" idx="12"/>
          </p:nvPr>
        </p:nvSpPr>
        <p:spPr/>
        <p:txBody>
          <a:bodyPr/>
          <a:lstStyle/>
          <a:p>
            <a:fld id="{684A56C3-0575-495C-8ADB-1C1A5EF7C4B0}" type="slidenum">
              <a:rPr lang="en-US" smtClean="0"/>
              <a:t>‹#›</a:t>
            </a:fld>
            <a:endParaRPr lang="en-US"/>
          </a:p>
        </p:txBody>
      </p:sp>
    </p:spTree>
    <p:extLst>
      <p:ext uri="{BB962C8B-B14F-4D97-AF65-F5344CB8AC3E}">
        <p14:creationId xmlns:p14="http://schemas.microsoft.com/office/powerpoint/2010/main" val="831109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57200" y="6356350"/>
            <a:ext cx="2133600" cy="365125"/>
          </a:xfrm>
          <a:prstGeom prst="rect">
            <a:avLst/>
          </a:prstGeom>
        </p:spPr>
        <p:txBody>
          <a:bodyPr/>
          <a:lstStyle/>
          <a:p>
            <a:fld id="{148EBF9C-0147-DE49-BEBF-5601345D794C}" type="datetime1">
              <a:rPr lang="en-US" smtClean="0"/>
              <a:t>1/30/21</a:t>
            </a:fld>
            <a:endParaRPr lang="en-US" dirty="0"/>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pic>
        <p:nvPicPr>
          <p:cNvPr id="11" name="Picture 10"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sp>
        <p:nvSpPr>
          <p:cNvPr id="13" name="Title 1">
            <a:extLst>
              <a:ext uri="{FF2B5EF4-FFF2-40B4-BE49-F238E27FC236}">
                <a16:creationId xmlns:a16="http://schemas.microsoft.com/office/drawing/2014/main" id="{39111999-15EC-814B-B32F-0BBC9D8C03A2}"/>
              </a:ext>
            </a:extLst>
          </p:cNvPr>
          <p:cNvSpPr>
            <a:spLocks noGrp="1"/>
          </p:cNvSpPr>
          <p:nvPr>
            <p:ph type="title"/>
          </p:nvPr>
        </p:nvSpPr>
        <p:spPr>
          <a:xfrm>
            <a:off x="628650" y="157302"/>
            <a:ext cx="7886700" cy="964910"/>
          </a:xfrm>
        </p:spPr>
        <p:txBody>
          <a:bodyPr>
            <a:normAutofit/>
          </a:bodyPr>
          <a:lstStyle>
            <a:lvl1pPr>
              <a:defRPr sz="3800" b="1"/>
            </a:lvl1pPr>
          </a:lstStyle>
          <a:p>
            <a:r>
              <a:rPr lang="en-US" dirty="0"/>
              <a:t>Click to edit Master title style</a:t>
            </a:r>
          </a:p>
        </p:txBody>
      </p:sp>
      <p:sp>
        <p:nvSpPr>
          <p:cNvPr id="14" name="Content Placeholder 2">
            <a:extLst>
              <a:ext uri="{FF2B5EF4-FFF2-40B4-BE49-F238E27FC236}">
                <a16:creationId xmlns:a16="http://schemas.microsoft.com/office/drawing/2014/main" id="{C2823809-6443-6843-AD09-B59B7379BABD}"/>
              </a:ext>
            </a:extLst>
          </p:cNvPr>
          <p:cNvSpPr>
            <a:spLocks noGrp="1"/>
          </p:cNvSpPr>
          <p:nvPr>
            <p:ph idx="1"/>
          </p:nvPr>
        </p:nvSpPr>
        <p:spPr>
          <a:xfrm>
            <a:off x="628650" y="1295944"/>
            <a:ext cx="7886700" cy="4659339"/>
          </a:xfrm>
        </p:spPr>
        <p:txBody>
          <a:bodyPr/>
          <a:lstStyle>
            <a:lvl1pPr marL="228600" indent="-411480">
              <a:buFont typeface="Wingdings" pitchFamily="2" charset="2"/>
              <a:buChar char="q"/>
              <a:defRPr sz="2600" b="1"/>
            </a:lvl1pPr>
            <a:lvl2pPr indent="-377190">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5" name="直線接點 7">
            <a:extLst>
              <a:ext uri="{FF2B5EF4-FFF2-40B4-BE49-F238E27FC236}">
                <a16:creationId xmlns:a16="http://schemas.microsoft.com/office/drawing/2014/main" id="{27172727-4FEE-2641-9E0E-1B9B287C1DE0}"/>
              </a:ext>
            </a:extLst>
          </p:cNvPr>
          <p:cNvCxnSpPr>
            <a:cxnSpLocks/>
          </p:cNvCxnSpPr>
          <p:nvPr userDrawn="1"/>
        </p:nvCxnSpPr>
        <p:spPr>
          <a:xfrm>
            <a:off x="628650" y="1077455"/>
            <a:ext cx="7886700" cy="0"/>
          </a:xfrm>
          <a:prstGeom prst="line">
            <a:avLst/>
          </a:prstGeom>
          <a:ln w="38100">
            <a:solidFill>
              <a:schemeClr val="accent5">
                <a:alpha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10760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atin typeface="Sen sarif"/>
                <a:cs typeface="Sen sarif"/>
              </a:defRPr>
            </a:lvl1pPr>
            <a:lvl2pPr>
              <a:defRPr sz="2400">
                <a:latin typeface="Sen sarif"/>
                <a:cs typeface="Sen sarif"/>
              </a:defRPr>
            </a:lvl2pPr>
            <a:lvl3pPr>
              <a:defRPr sz="2000">
                <a:latin typeface="Sen sarif"/>
                <a:cs typeface="Sen sarif"/>
              </a:defRPr>
            </a:lvl3pPr>
            <a:lvl4pPr>
              <a:defRPr sz="1800">
                <a:latin typeface="Sen sarif"/>
                <a:cs typeface="Sen sarif"/>
              </a:defRPr>
            </a:lvl4pPr>
            <a:lvl5pPr>
              <a:defRPr sz="1800">
                <a:latin typeface="Sen sarif"/>
                <a:cs typeface="Sen sarif"/>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5220C52D-8C02-5E4D-9426-D1EE2725AF8B}" type="datetime1">
              <a:rPr lang="en-US" smtClean="0"/>
              <a:t>1/30/21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7" name="Slide Number Placeholder 6"/>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dirty="0"/>
          </a:p>
        </p:txBody>
      </p:sp>
      <p:pic>
        <p:nvPicPr>
          <p:cNvPr id="9" name="Picture 8"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0"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576291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457200" y="6356350"/>
            <a:ext cx="2133600" cy="365125"/>
          </a:xfrm>
          <a:prstGeom prst="rect">
            <a:avLst/>
          </a:prstGeom>
        </p:spPr>
        <p:txBody>
          <a:bodyPr/>
          <a:lstStyle/>
          <a:p>
            <a:fld id="{AF953D56-53FA-064E-AAF8-1376460A6387}" type="datetime1">
              <a:rPr lang="en-US" smtClean="0"/>
              <a:t>1/30/21</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9" name="Slide Number Placeholder 8"/>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pic>
        <p:nvPicPr>
          <p:cNvPr id="10" name="Picture 9" descr="master_bluesidebar.eps"/>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787400"/>
            <a:ext cx="101600" cy="1041400"/>
          </a:xfrm>
          <a:prstGeom prst="rect">
            <a:avLst/>
          </a:prstGeom>
        </p:spPr>
      </p:pic>
      <p:cxnSp>
        <p:nvCxnSpPr>
          <p:cNvPr id="11" name="直線接點 7"/>
          <p:cNvCxnSpPr/>
          <p:nvPr userDrawn="1"/>
        </p:nvCxnSpPr>
        <p:spPr>
          <a:xfrm>
            <a:off x="457200" y="1178985"/>
            <a:ext cx="8229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102574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lvl1pPr>
          </a:lstStyle>
          <a:p>
            <a:r>
              <a:rPr lang="en-US" dirty="0"/>
              <a:t>Click to edit Master title style</a:t>
            </a:r>
          </a:p>
        </p:txBody>
      </p:sp>
      <p:sp>
        <p:nvSpPr>
          <p:cNvPr id="3" name="Date Placeholder 2"/>
          <p:cNvSpPr>
            <a:spLocks noGrp="1"/>
          </p:cNvSpPr>
          <p:nvPr>
            <p:ph type="dt" sz="half" idx="10"/>
          </p:nvPr>
        </p:nvSpPr>
        <p:spPr>
          <a:xfrm>
            <a:off x="457200" y="6356350"/>
            <a:ext cx="2133600" cy="365125"/>
          </a:xfrm>
          <a:prstGeom prst="rect">
            <a:avLst/>
          </a:prstGeom>
        </p:spPr>
        <p:txBody>
          <a:bodyPr/>
          <a:lstStyle/>
          <a:p>
            <a:fld id="{6B01A23A-B960-2540-B8F5-FE58184F77E8}" type="datetime1">
              <a:rPr lang="en-US" smtClean="0"/>
              <a:t>1/30/21</a:t>
            </a:fld>
            <a:endParaRPr lang="en-US"/>
          </a:p>
        </p:txBody>
      </p:sp>
      <p:sp>
        <p:nvSpPr>
          <p:cNvPr id="4" name="Footer Placeholder 3"/>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5" name="Slide Number Placeholder 4"/>
          <p:cNvSpPr>
            <a:spLocks noGrp="1"/>
          </p:cNvSpPr>
          <p:nvPr>
            <p:ph type="sldNum" sz="quarter" idx="12"/>
          </p:nvPr>
        </p:nvSpPr>
        <p:spPr>
          <a:xfrm>
            <a:off x="6899555" y="6356350"/>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352942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p>
            <a:fld id="{5FA2E91B-46B4-4840-8C61-93A81CE7D388}" type="datetime1">
              <a:rPr lang="en-US" smtClean="0"/>
              <a:t>1/30/21</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4" name="Slide Number Placeholder 3"/>
          <p:cNvSpPr>
            <a:spLocks noGrp="1"/>
          </p:cNvSpPr>
          <p:nvPr>
            <p:ph type="sldNum" sz="quarter" idx="12"/>
          </p:nvPr>
        </p:nvSpPr>
        <p:spPr>
          <a:xfrm>
            <a:off x="6899555" y="6351498"/>
            <a:ext cx="2133600" cy="365125"/>
          </a:xfrm>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1496533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F4512308-29C4-F544-A0F1-FBC3C4067138}" type="datetime1">
              <a:rPr lang="en-US" smtClean="0"/>
              <a:t>1/30/21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16548350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p>
            <a:fld id="{786C1DF2-18E9-F140-80E5-AA07E724E416}" type="datetime1">
              <a:rPr lang="en-US" smtClean="0"/>
              <a:t>1/30/21</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7873768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6356350"/>
            <a:ext cx="2133600" cy="365125"/>
          </a:xfrm>
          <a:prstGeom prst="rect">
            <a:avLst/>
          </a:prstGeom>
        </p:spPr>
        <p:txBody>
          <a:bodyPr/>
          <a:lstStyle/>
          <a:p>
            <a:fld id="{60EDF656-61DC-9A42-8D01-12AB0AEA89CE}" type="datetime1">
              <a:rPr lang="en-US" smtClean="0"/>
              <a:t>1/30/21</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p>
            <a:endParaRPr lang="en-US" dirty="0"/>
          </a:p>
        </p:txBody>
      </p:sp>
      <p:sp>
        <p:nvSpPr>
          <p:cNvPr id="6" name="Slide Number Placeholder 5"/>
          <p:cNvSpPr>
            <a:spLocks noGrp="1"/>
          </p:cNvSpPr>
          <p:nvPr>
            <p:ph type="sldNum" sz="quarter" idx="12"/>
          </p:nvPr>
        </p:nvSpPr>
        <p:spPr/>
        <p:txBody>
          <a:bodyPr/>
          <a:lstStyle/>
          <a:p>
            <a:fld id="{4E77BC79-9480-1042-96E1-82B94DA0811E}" type="slidenum">
              <a:rPr lang="en-US" smtClean="0"/>
              <a:t>‹#›</a:t>
            </a:fld>
            <a:endParaRPr lang="en-US"/>
          </a:p>
        </p:txBody>
      </p:sp>
    </p:spTree>
    <p:extLst>
      <p:ext uri="{BB962C8B-B14F-4D97-AF65-F5344CB8AC3E}">
        <p14:creationId xmlns:p14="http://schemas.microsoft.com/office/powerpoint/2010/main" val="30289871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9"/>
            <a:ext cx="8229600" cy="680402"/>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p:cNvSpPr>
            <a:spLocks noGrp="1"/>
          </p:cNvSpPr>
          <p:nvPr>
            <p:ph type="body" idx="1"/>
          </p:nvPr>
        </p:nvSpPr>
        <p:spPr>
          <a:xfrm>
            <a:off x="457200" y="1422400"/>
            <a:ext cx="8229600" cy="47037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p:cNvSpPr>
            <a:spLocks noGrp="1"/>
          </p:cNvSpPr>
          <p:nvPr>
            <p:ph type="sldNum" sz="quarter" idx="4"/>
          </p:nvPr>
        </p:nvSpPr>
        <p:spPr>
          <a:xfrm>
            <a:off x="6899555" y="6374616"/>
            <a:ext cx="2133600" cy="365125"/>
          </a:xfrm>
          <a:prstGeom prst="rect">
            <a:avLst/>
          </a:prstGeom>
        </p:spPr>
        <p:txBody>
          <a:bodyPr vert="horz" lIns="91440" tIns="45720" rIns="91440" bIns="45720" rtlCol="0" anchor="ctr"/>
          <a:lstStyle>
            <a:lvl1pPr algn="r">
              <a:defRPr sz="1200">
                <a:solidFill>
                  <a:srgbClr val="000000"/>
                </a:solidFill>
              </a:defRPr>
            </a:lvl1pPr>
          </a:lstStyle>
          <a:p>
            <a:fld id="{4E77BC79-9480-1042-96E1-82B94DA0811E}" type="slidenum">
              <a:rPr lang="en-US" smtClean="0"/>
              <a:pPr/>
              <a:t>‹#›</a:t>
            </a:fld>
            <a:endParaRPr lang="en-US" dirty="0"/>
          </a:p>
        </p:txBody>
      </p:sp>
    </p:spTree>
    <p:extLst>
      <p:ext uri="{BB962C8B-B14F-4D97-AF65-F5344CB8AC3E}">
        <p14:creationId xmlns:p14="http://schemas.microsoft.com/office/powerpoint/2010/main" val="1191244257"/>
      </p:ext>
    </p:extLst>
  </p:cSld>
  <p:clrMap bg1="lt1" tx1="dk1" bg2="lt2" tx2="dk2" accent1="accent1" accent2="accent2" accent3="accent3" accent4="accent4" accent5="accent5" accent6="accent6" hlink="hlink" folHlink="folHlink"/>
  <p:sldLayoutIdLst>
    <p:sldLayoutId id="2147483651"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hdr="0" ftr="0" dt="0"/>
  <p:txStyles>
    <p:titleStyle>
      <a:lvl1pPr algn="l" defTabSz="457200" rtl="0" eaLnBrk="1" latinLnBrk="0" hangingPunct="1">
        <a:spcBef>
          <a:spcPct val="0"/>
        </a:spcBef>
        <a:buNone/>
        <a:defRPr sz="4000" kern="1200">
          <a:solidFill>
            <a:schemeClr val="tx1"/>
          </a:solidFill>
          <a:latin typeface="San serif"/>
          <a:ea typeface="+mj-ea"/>
          <a:cs typeface="San serif"/>
        </a:defRPr>
      </a:lvl1pPr>
    </p:titleStyle>
    <p:bodyStyle>
      <a:lvl1pPr marL="342900" indent="-342900" algn="l" defTabSz="457200" rtl="0" eaLnBrk="1" latinLnBrk="0" hangingPunct="1">
        <a:spcBef>
          <a:spcPct val="20000"/>
        </a:spcBef>
        <a:buFont typeface="Wingdings" charset="2"/>
        <a:buChar char="q"/>
        <a:defRPr sz="2800" kern="1200">
          <a:solidFill>
            <a:schemeClr val="tx1"/>
          </a:solidFill>
          <a:latin typeface="San serif"/>
          <a:ea typeface="+mn-ea"/>
          <a:cs typeface="San serif"/>
        </a:defRPr>
      </a:lvl1pPr>
      <a:lvl2pPr marL="742950" indent="-285750" algn="l" defTabSz="457200" rtl="0" eaLnBrk="1" latinLnBrk="0" hangingPunct="1">
        <a:spcBef>
          <a:spcPct val="20000"/>
        </a:spcBef>
        <a:buFont typeface="Wingdings" charset="2"/>
        <a:buChar char="q"/>
        <a:defRPr sz="2400" kern="1200">
          <a:solidFill>
            <a:schemeClr val="tx1"/>
          </a:solidFill>
          <a:latin typeface="San serif"/>
          <a:ea typeface="+mn-ea"/>
          <a:cs typeface="San serif"/>
        </a:defRPr>
      </a:lvl2pPr>
      <a:lvl3pPr marL="1143000" indent="-228600" algn="l" defTabSz="457200" rtl="0" eaLnBrk="1" latinLnBrk="0" hangingPunct="1">
        <a:spcBef>
          <a:spcPct val="20000"/>
        </a:spcBef>
        <a:buFont typeface="Arial"/>
        <a:buChar char="•"/>
        <a:defRPr sz="2000" kern="1200">
          <a:solidFill>
            <a:schemeClr val="tx1"/>
          </a:solidFill>
          <a:latin typeface="San serif"/>
          <a:ea typeface="+mn-ea"/>
          <a:cs typeface="San serif"/>
        </a:defRPr>
      </a:lvl3pPr>
      <a:lvl4pPr marL="16002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4pPr>
      <a:lvl5pPr marL="2057400" indent="-228600" algn="l" defTabSz="457200" rtl="0" eaLnBrk="1" latinLnBrk="0" hangingPunct="1">
        <a:spcBef>
          <a:spcPct val="20000"/>
        </a:spcBef>
        <a:buFont typeface="Arial"/>
        <a:buChar char="•"/>
        <a:defRPr sz="1800" kern="1200">
          <a:solidFill>
            <a:schemeClr val="tx1"/>
          </a:solidFill>
          <a:latin typeface="San serif"/>
          <a:ea typeface="+mn-ea"/>
          <a:cs typeface="San serif"/>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hyperlink" Target="https://taskflow.github.io/"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5.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docs.google.com/spreadsheets/d/1JfWZkEyoXdVLtHkiwOqk24G7WVhLWMCP113cSe9fgsQ/edit?usp=sharing" TargetMode="Externa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docs.google.com/spreadsheets/d/1JfWZkEyoXdVLtHkiwOqk24G7WVhLWMCP113cSe9fgsQ/edit?usp=sharing"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7C883-7AFF-244C-AF4A-5B8B8A2E1248}"/>
              </a:ext>
            </a:extLst>
          </p:cNvPr>
          <p:cNvSpPr>
            <a:spLocks noGrp="1"/>
          </p:cNvSpPr>
          <p:nvPr>
            <p:ph type="title"/>
          </p:nvPr>
        </p:nvSpPr>
        <p:spPr>
          <a:xfrm>
            <a:off x="581732" y="688058"/>
            <a:ext cx="7980533" cy="2221397"/>
          </a:xfrm>
        </p:spPr>
        <p:txBody>
          <a:bodyPr/>
          <a:lstStyle/>
          <a:p>
            <a:r>
              <a:rPr lang="en-US" sz="4800" dirty="0"/>
              <a:t>Lecture 4: Deliver an Elevator Pitch</a:t>
            </a:r>
          </a:p>
        </p:txBody>
      </p:sp>
      <p:sp>
        <p:nvSpPr>
          <p:cNvPr id="4" name="Slide Number Placeholder 3">
            <a:extLst>
              <a:ext uri="{FF2B5EF4-FFF2-40B4-BE49-F238E27FC236}">
                <a16:creationId xmlns:a16="http://schemas.microsoft.com/office/drawing/2014/main" id="{BB9C9C05-F347-0C4F-946E-E4F1C7A091AA}"/>
              </a:ext>
            </a:extLst>
          </p:cNvPr>
          <p:cNvSpPr>
            <a:spLocks noGrp="1"/>
          </p:cNvSpPr>
          <p:nvPr>
            <p:ph type="sldNum" sz="quarter" idx="12"/>
          </p:nvPr>
        </p:nvSpPr>
        <p:spPr/>
        <p:txBody>
          <a:bodyPr/>
          <a:lstStyle/>
          <a:p>
            <a:fld id="{4E77BC79-9480-1042-96E1-82B94DA0811E}" type="slidenum">
              <a:rPr lang="en-US" smtClean="0"/>
              <a:t>1</a:t>
            </a:fld>
            <a:endParaRPr lang="en-US"/>
          </a:p>
        </p:txBody>
      </p:sp>
      <p:sp>
        <p:nvSpPr>
          <p:cNvPr id="5" name="Rectangle 4">
            <a:extLst>
              <a:ext uri="{FF2B5EF4-FFF2-40B4-BE49-F238E27FC236}">
                <a16:creationId xmlns:a16="http://schemas.microsoft.com/office/drawing/2014/main" id="{6195A4A3-FF99-754A-8985-6F0657A95CA5}"/>
              </a:ext>
            </a:extLst>
          </p:cNvPr>
          <p:cNvSpPr/>
          <p:nvPr/>
        </p:nvSpPr>
        <p:spPr>
          <a:xfrm>
            <a:off x="0" y="2909455"/>
            <a:ext cx="9144000" cy="1864599"/>
          </a:xfrm>
          <a:prstGeom prst="rect">
            <a:avLst/>
          </a:prstGeom>
          <a:solidFill>
            <a:schemeClr val="tx1">
              <a:lumMod val="85000"/>
            </a:schemeClr>
          </a:solidFill>
          <a:ln>
            <a:solidFill>
              <a:schemeClr val="tx1">
                <a:lumMod val="95000"/>
              </a:schemeClr>
            </a:solidFill>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a:solidFill>
                  <a:schemeClr val="bg1"/>
                </a:solidFill>
              </a:rPr>
              <a:t>Dr. Tsung-Wei Huang</a:t>
            </a:r>
          </a:p>
          <a:p>
            <a:pPr algn="ctr"/>
            <a:r>
              <a:rPr lang="en-US" sz="2800" dirty="0">
                <a:solidFill>
                  <a:schemeClr val="bg1"/>
                </a:solidFill>
              </a:rPr>
              <a:t>Department of Electrical and Computer Engineering</a:t>
            </a:r>
          </a:p>
          <a:p>
            <a:pPr algn="ctr"/>
            <a:r>
              <a:rPr lang="en-US" sz="2800" dirty="0">
                <a:solidFill>
                  <a:schemeClr val="bg1"/>
                </a:solidFill>
              </a:rPr>
              <a:t>University of Utah, Salt Lake City, UT</a:t>
            </a:r>
          </a:p>
        </p:txBody>
      </p:sp>
      <p:pic>
        <p:nvPicPr>
          <p:cNvPr id="6" name="Picture 5">
            <a:extLst>
              <a:ext uri="{FF2B5EF4-FFF2-40B4-BE49-F238E27FC236}">
                <a16:creationId xmlns:a16="http://schemas.microsoft.com/office/drawing/2014/main" id="{43B3622F-8CA1-A84F-81BC-C2A1FCAEAC63}"/>
              </a:ext>
            </a:extLst>
          </p:cNvPr>
          <p:cNvPicPr>
            <a:picLocks noChangeAspect="1"/>
          </p:cNvPicPr>
          <p:nvPr/>
        </p:nvPicPr>
        <p:blipFill rotWithShape="1">
          <a:blip r:embed="rId3"/>
          <a:srcRect t="36788" b="11971"/>
          <a:stretch/>
        </p:blipFill>
        <p:spPr>
          <a:xfrm>
            <a:off x="-1" y="4788568"/>
            <a:ext cx="9144000" cy="2069432"/>
          </a:xfrm>
          <a:prstGeom prst="rect">
            <a:avLst/>
          </a:prstGeom>
        </p:spPr>
      </p:pic>
    </p:spTree>
    <p:extLst>
      <p:ext uri="{BB962C8B-B14F-4D97-AF65-F5344CB8AC3E}">
        <p14:creationId xmlns:p14="http://schemas.microsoft.com/office/powerpoint/2010/main" val="90833299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D34AD-3C04-7345-B7C1-F99DD94E8440}"/>
              </a:ext>
            </a:extLst>
          </p:cNvPr>
          <p:cNvSpPr>
            <a:spLocks noGrp="1"/>
          </p:cNvSpPr>
          <p:nvPr>
            <p:ph type="title"/>
          </p:nvPr>
        </p:nvSpPr>
        <p:spPr/>
        <p:txBody>
          <a:bodyPr>
            <a:normAutofit fontScale="90000"/>
          </a:bodyPr>
          <a:lstStyle/>
          <a:p>
            <a:r>
              <a:rPr lang="en-US" dirty="0"/>
              <a:t>Why Do You Need Parallel Computing?</a:t>
            </a:r>
          </a:p>
        </p:txBody>
      </p:sp>
      <p:sp>
        <p:nvSpPr>
          <p:cNvPr id="3" name="Content Placeholder 2">
            <a:extLst>
              <a:ext uri="{FF2B5EF4-FFF2-40B4-BE49-F238E27FC236}">
                <a16:creationId xmlns:a16="http://schemas.microsoft.com/office/drawing/2014/main" id="{3BDDF836-5C80-494A-B9C2-AAF9C5DA3547}"/>
              </a:ext>
            </a:extLst>
          </p:cNvPr>
          <p:cNvSpPr>
            <a:spLocks noGrp="1"/>
          </p:cNvSpPr>
          <p:nvPr>
            <p:ph idx="1"/>
          </p:nvPr>
        </p:nvSpPr>
        <p:spPr/>
        <p:txBody>
          <a:bodyPr/>
          <a:lstStyle/>
          <a:p>
            <a:r>
              <a:rPr lang="en-US" dirty="0"/>
              <a:t>Parallelism makes your applications run 100x faster</a:t>
            </a:r>
          </a:p>
        </p:txBody>
      </p:sp>
      <p:graphicFrame>
        <p:nvGraphicFramePr>
          <p:cNvPr id="4" name="Chart 3">
            <a:extLst>
              <a:ext uri="{FF2B5EF4-FFF2-40B4-BE49-F238E27FC236}">
                <a16:creationId xmlns:a16="http://schemas.microsoft.com/office/drawing/2014/main" id="{7525E7C3-D919-E141-B3CD-4F88557E7228}"/>
              </a:ext>
            </a:extLst>
          </p:cNvPr>
          <p:cNvGraphicFramePr/>
          <p:nvPr/>
        </p:nvGraphicFramePr>
        <p:xfrm>
          <a:off x="628650" y="2620738"/>
          <a:ext cx="7886699" cy="286923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3090098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D34AD-3C04-7345-B7C1-F99DD94E8440}"/>
              </a:ext>
            </a:extLst>
          </p:cNvPr>
          <p:cNvSpPr>
            <a:spLocks noGrp="1"/>
          </p:cNvSpPr>
          <p:nvPr>
            <p:ph type="title"/>
          </p:nvPr>
        </p:nvSpPr>
        <p:spPr/>
        <p:txBody>
          <a:bodyPr>
            <a:noAutofit/>
          </a:bodyPr>
          <a:lstStyle/>
          <a:p>
            <a:r>
              <a:rPr lang="en-US" dirty="0"/>
              <a:t>Your Computer is Already Parallel</a:t>
            </a:r>
          </a:p>
        </p:txBody>
      </p:sp>
      <p:sp>
        <p:nvSpPr>
          <p:cNvPr id="3" name="Content Placeholder 2">
            <a:extLst>
              <a:ext uri="{FF2B5EF4-FFF2-40B4-BE49-F238E27FC236}">
                <a16:creationId xmlns:a16="http://schemas.microsoft.com/office/drawing/2014/main" id="{3BDDF836-5C80-494A-B9C2-AAF9C5DA3547}"/>
              </a:ext>
            </a:extLst>
          </p:cNvPr>
          <p:cNvSpPr>
            <a:spLocks noGrp="1"/>
          </p:cNvSpPr>
          <p:nvPr>
            <p:ph idx="1"/>
          </p:nvPr>
        </p:nvSpPr>
        <p:spPr/>
        <p:txBody>
          <a:bodyPr/>
          <a:lstStyle/>
          <a:p>
            <a:r>
              <a:rPr lang="en-US" dirty="0"/>
              <a:t>Intel Core i7-377K (four cores to parallelize your jobs)</a:t>
            </a:r>
          </a:p>
        </p:txBody>
      </p:sp>
      <p:pic>
        <p:nvPicPr>
          <p:cNvPr id="1028" name="Picture 4">
            <a:extLst>
              <a:ext uri="{FF2B5EF4-FFF2-40B4-BE49-F238E27FC236}">
                <a16:creationId xmlns:a16="http://schemas.microsoft.com/office/drawing/2014/main" id="{2315D75A-1E93-5E48-83FD-1725B0CF00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8650" y="2366376"/>
            <a:ext cx="7886699" cy="32861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85164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812FA-F5B4-A749-B818-49293F3071AA}"/>
              </a:ext>
            </a:extLst>
          </p:cNvPr>
          <p:cNvSpPr>
            <a:spLocks noGrp="1"/>
          </p:cNvSpPr>
          <p:nvPr>
            <p:ph type="title"/>
          </p:nvPr>
        </p:nvSpPr>
        <p:spPr/>
        <p:txBody>
          <a:bodyPr>
            <a:normAutofit/>
          </a:bodyPr>
          <a:lstStyle/>
          <a:p>
            <a:r>
              <a:rPr lang="en-US" dirty="0"/>
              <a:t>But, Parallel Programming is NOT Easy</a:t>
            </a:r>
          </a:p>
        </p:txBody>
      </p:sp>
      <p:sp>
        <p:nvSpPr>
          <p:cNvPr id="3" name="Content Placeholder 2">
            <a:extLst>
              <a:ext uri="{FF2B5EF4-FFF2-40B4-BE49-F238E27FC236}">
                <a16:creationId xmlns:a16="http://schemas.microsoft.com/office/drawing/2014/main" id="{C1D82718-6EE7-8A4F-BC86-54DB81465A52}"/>
              </a:ext>
            </a:extLst>
          </p:cNvPr>
          <p:cNvSpPr>
            <a:spLocks noGrp="1"/>
          </p:cNvSpPr>
          <p:nvPr>
            <p:ph idx="1"/>
          </p:nvPr>
        </p:nvSpPr>
        <p:spPr/>
        <p:txBody>
          <a:bodyPr/>
          <a:lstStyle/>
          <a:p>
            <a:r>
              <a:rPr lang="en-US" dirty="0"/>
              <a:t>You need to deal with many difficult technical details</a:t>
            </a:r>
          </a:p>
          <a:p>
            <a:pPr lvl="1"/>
            <a:r>
              <a:rPr lang="en-US" dirty="0"/>
              <a:t>Concurrency control</a:t>
            </a:r>
          </a:p>
          <a:p>
            <a:pPr lvl="1"/>
            <a:r>
              <a:rPr lang="en-US" dirty="0"/>
              <a:t>Task dependencies</a:t>
            </a:r>
          </a:p>
          <a:p>
            <a:pPr lvl="1"/>
            <a:r>
              <a:rPr lang="en-US" dirty="0"/>
              <a:t>Scheduling efficiencies</a:t>
            </a:r>
          </a:p>
          <a:p>
            <a:pPr lvl="1"/>
            <a:r>
              <a:rPr lang="en-US" dirty="0"/>
              <a:t>Data race</a:t>
            </a:r>
          </a:p>
          <a:p>
            <a:pPr lvl="1"/>
            <a:r>
              <a:rPr lang="en-US" dirty="0"/>
              <a:t>Load balancing</a:t>
            </a:r>
          </a:p>
          <a:p>
            <a:pPr lvl="1"/>
            <a:r>
              <a:rPr lang="en-US" dirty="0"/>
              <a:t>… (more)</a:t>
            </a:r>
          </a:p>
          <a:p>
            <a:pPr lvl="1"/>
            <a:endParaRPr lang="en-US" dirty="0"/>
          </a:p>
        </p:txBody>
      </p:sp>
      <p:sp>
        <p:nvSpPr>
          <p:cNvPr id="4" name="Slide Number Placeholder 1">
            <a:extLst>
              <a:ext uri="{FF2B5EF4-FFF2-40B4-BE49-F238E27FC236}">
                <a16:creationId xmlns:a16="http://schemas.microsoft.com/office/drawing/2014/main" id="{B1557299-FC37-9342-96B5-F1914F8ACC0E}"/>
              </a:ext>
            </a:extLst>
          </p:cNvPr>
          <p:cNvSpPr>
            <a:spLocks noGrp="1"/>
          </p:cNvSpPr>
          <p:nvPr>
            <p:ph type="sldNum" sz="quarter" idx="12"/>
          </p:nvPr>
        </p:nvSpPr>
        <p:spPr>
          <a:xfrm>
            <a:off x="6915149" y="5638212"/>
            <a:ext cx="1600200" cy="273844"/>
          </a:xfrm>
        </p:spPr>
        <p:txBody>
          <a:bodyPr/>
          <a:lstStyle/>
          <a:p>
            <a:fld id="{4E77BC79-9480-1042-96E1-82B94DA0811E}" type="slidenum">
              <a:rPr lang="en-US" smtClean="0"/>
              <a:t>12</a:t>
            </a:fld>
            <a:endParaRPr lang="en-US"/>
          </a:p>
        </p:txBody>
      </p:sp>
      <p:pic>
        <p:nvPicPr>
          <p:cNvPr id="5" name="Picture 2" descr="15 Interesting Facts about Mount Everest - Swedish Nomad">
            <a:extLst>
              <a:ext uri="{FF2B5EF4-FFF2-40B4-BE49-F238E27FC236}">
                <a16:creationId xmlns:a16="http://schemas.microsoft.com/office/drawing/2014/main" id="{1DE30908-1D98-C346-B52D-D2AB3B7ABAC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79570" y="3625117"/>
            <a:ext cx="4435779" cy="2709862"/>
          </a:xfrm>
          <a:prstGeom prst="rect">
            <a:avLst/>
          </a:prstGeom>
          <a:noFill/>
          <a:extLst>
            <a:ext uri="{909E8E84-426E-40DD-AFC4-6F175D3DCCD1}">
              <a14:hiddenFill xmlns:a14="http://schemas.microsoft.com/office/drawing/2010/main">
                <a:solidFill>
                  <a:srgbClr val="FFFFFF"/>
                </a:solidFill>
              </a14:hiddenFill>
            </a:ext>
          </a:extLst>
        </p:spPr>
      </p:pic>
      <p:sp>
        <p:nvSpPr>
          <p:cNvPr id="6" name="Rounded Rectangular Callout 5">
            <a:extLst>
              <a:ext uri="{FF2B5EF4-FFF2-40B4-BE49-F238E27FC236}">
                <a16:creationId xmlns:a16="http://schemas.microsoft.com/office/drawing/2014/main" id="{1079031D-EE5B-F642-8C56-22E82B1AFECB}"/>
              </a:ext>
            </a:extLst>
          </p:cNvPr>
          <p:cNvSpPr/>
          <p:nvPr/>
        </p:nvSpPr>
        <p:spPr>
          <a:xfrm>
            <a:off x="6780318" y="5049195"/>
            <a:ext cx="1006434" cy="421295"/>
          </a:xfrm>
          <a:prstGeom prst="wedgeRoundRectCallout">
            <a:avLst>
              <a:gd name="adj1" fmla="val 28697"/>
              <a:gd name="adj2" fmla="val 80000"/>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Concurrency control</a:t>
            </a:r>
          </a:p>
        </p:txBody>
      </p:sp>
      <p:sp>
        <p:nvSpPr>
          <p:cNvPr id="7" name="Rounded Rectangular Callout 6">
            <a:extLst>
              <a:ext uri="{FF2B5EF4-FFF2-40B4-BE49-F238E27FC236}">
                <a16:creationId xmlns:a16="http://schemas.microsoft.com/office/drawing/2014/main" id="{BFF6077D-045C-CA44-9D6B-80C7C8DA4B11}"/>
              </a:ext>
            </a:extLst>
          </p:cNvPr>
          <p:cNvSpPr/>
          <p:nvPr/>
        </p:nvSpPr>
        <p:spPr>
          <a:xfrm>
            <a:off x="4769324" y="3899183"/>
            <a:ext cx="1006434" cy="421295"/>
          </a:xfrm>
          <a:prstGeom prst="wedgeRoundRectCallout">
            <a:avLst>
              <a:gd name="adj1" fmla="val 28697"/>
              <a:gd name="adj2" fmla="val 80000"/>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Dependency constraints</a:t>
            </a:r>
          </a:p>
        </p:txBody>
      </p:sp>
      <p:sp>
        <p:nvSpPr>
          <p:cNvPr id="8" name="Rounded Rectangular Callout 7">
            <a:extLst>
              <a:ext uri="{FF2B5EF4-FFF2-40B4-BE49-F238E27FC236}">
                <a16:creationId xmlns:a16="http://schemas.microsoft.com/office/drawing/2014/main" id="{86ABC014-A107-8D49-BFA8-D5A2877DEF55}"/>
              </a:ext>
            </a:extLst>
          </p:cNvPr>
          <p:cNvSpPr/>
          <p:nvPr/>
        </p:nvSpPr>
        <p:spPr>
          <a:xfrm>
            <a:off x="7538846" y="4217198"/>
            <a:ext cx="882952" cy="421295"/>
          </a:xfrm>
          <a:prstGeom prst="wedgeRoundRectCallout">
            <a:avLst>
              <a:gd name="adj1" fmla="val -34135"/>
              <a:gd name="adj2" fmla="val 75772"/>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Task and data race</a:t>
            </a:r>
          </a:p>
        </p:txBody>
      </p:sp>
      <p:sp>
        <p:nvSpPr>
          <p:cNvPr id="9" name="Rounded Rectangular Callout 8">
            <a:extLst>
              <a:ext uri="{FF2B5EF4-FFF2-40B4-BE49-F238E27FC236}">
                <a16:creationId xmlns:a16="http://schemas.microsoft.com/office/drawing/2014/main" id="{263BFFD6-58A4-F14E-939A-DE14BC9BBCD5}"/>
              </a:ext>
            </a:extLst>
          </p:cNvPr>
          <p:cNvSpPr/>
          <p:nvPr/>
        </p:nvSpPr>
        <p:spPr>
          <a:xfrm>
            <a:off x="6802547" y="3825417"/>
            <a:ext cx="1079501" cy="421295"/>
          </a:xfrm>
          <a:prstGeom prst="wedgeRoundRectCallout">
            <a:avLst>
              <a:gd name="adj1" fmla="val -69471"/>
              <a:gd name="adj2" fmla="val 38809"/>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Scheduling efficiencies</a:t>
            </a:r>
          </a:p>
        </p:txBody>
      </p:sp>
      <p:pic>
        <p:nvPicPr>
          <p:cNvPr id="10" name="Picture 8" descr="Success flag | Free Icon">
            <a:extLst>
              <a:ext uri="{FF2B5EF4-FFF2-40B4-BE49-F238E27FC236}">
                <a16:creationId xmlns:a16="http://schemas.microsoft.com/office/drawing/2014/main" id="{A45BE3FA-A5B8-CA4F-B9FF-380A15FD85D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32983" y="2910674"/>
            <a:ext cx="882166" cy="882166"/>
          </a:xfrm>
          <a:prstGeom prst="rect">
            <a:avLst/>
          </a:prstGeom>
          <a:noFill/>
          <a:extLst>
            <a:ext uri="{909E8E84-426E-40DD-AFC4-6F175D3DCCD1}">
              <a14:hiddenFill xmlns:a14="http://schemas.microsoft.com/office/drawing/2010/main">
                <a:solidFill>
                  <a:srgbClr val="FFFFFF"/>
                </a:solidFill>
              </a14:hiddenFill>
            </a:ext>
          </a:extLst>
        </p:spPr>
      </p:pic>
      <p:sp>
        <p:nvSpPr>
          <p:cNvPr id="11" name="Rounded Rectangular Callout 10">
            <a:extLst>
              <a:ext uri="{FF2B5EF4-FFF2-40B4-BE49-F238E27FC236}">
                <a16:creationId xmlns:a16="http://schemas.microsoft.com/office/drawing/2014/main" id="{D4E25A8A-DD15-814B-BA09-F80FA6959FAE}"/>
              </a:ext>
            </a:extLst>
          </p:cNvPr>
          <p:cNvSpPr/>
          <p:nvPr/>
        </p:nvSpPr>
        <p:spPr>
          <a:xfrm>
            <a:off x="4768231" y="4736846"/>
            <a:ext cx="842582" cy="278532"/>
          </a:xfrm>
          <a:prstGeom prst="wedgeRoundRectCallout">
            <a:avLst>
              <a:gd name="adj1" fmla="val -14389"/>
              <a:gd name="adj2" fmla="val 86021"/>
              <a:gd name="adj3" fmla="val 16667"/>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1200" dirty="0"/>
              <a:t>Debug</a:t>
            </a:r>
          </a:p>
        </p:txBody>
      </p:sp>
      <p:sp>
        <p:nvSpPr>
          <p:cNvPr id="12" name="TextBox 11">
            <a:extLst>
              <a:ext uri="{FF2B5EF4-FFF2-40B4-BE49-F238E27FC236}">
                <a16:creationId xmlns:a16="http://schemas.microsoft.com/office/drawing/2014/main" id="{EA415E96-48FE-604A-81F2-594C036D6C6A}"/>
              </a:ext>
            </a:extLst>
          </p:cNvPr>
          <p:cNvSpPr txBox="1"/>
          <p:nvPr/>
        </p:nvSpPr>
        <p:spPr>
          <a:xfrm rot="20466551">
            <a:off x="811716" y="5109322"/>
            <a:ext cx="3250771" cy="646331"/>
          </a:xfrm>
          <a:prstGeom prst="rect">
            <a:avLst/>
          </a:prstGeom>
          <a:noFill/>
        </p:spPr>
        <p:txBody>
          <a:bodyPr wrap="square" rtlCol="0">
            <a:spAutoFit/>
          </a:bodyPr>
          <a:lstStyle/>
          <a:p>
            <a:pPr algn="ctr"/>
            <a:r>
              <a:rPr lang="en-US" b="1" dirty="0">
                <a:solidFill>
                  <a:srgbClr val="FF0000"/>
                </a:solidFill>
              </a:rPr>
              <a:t>Many developers have hard time in getting them right!</a:t>
            </a:r>
          </a:p>
        </p:txBody>
      </p:sp>
    </p:spTree>
    <p:extLst>
      <p:ext uri="{BB962C8B-B14F-4D97-AF65-F5344CB8AC3E}">
        <p14:creationId xmlns:p14="http://schemas.microsoft.com/office/powerpoint/2010/main" val="36076616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1FBC11FB-17C1-C84C-9F81-FBC5B5182813}"/>
              </a:ext>
            </a:extLst>
          </p:cNvPr>
          <p:cNvSpPr txBox="1"/>
          <p:nvPr/>
        </p:nvSpPr>
        <p:spPr>
          <a:xfrm>
            <a:off x="1124444" y="4293825"/>
            <a:ext cx="6933706" cy="1200329"/>
          </a:xfrm>
          <a:prstGeom prst="rect">
            <a:avLst/>
          </a:prstGeom>
          <a:noFill/>
        </p:spPr>
        <p:txBody>
          <a:bodyPr wrap="square" rtlCol="0">
            <a:spAutoFit/>
          </a:bodyPr>
          <a:lstStyle/>
          <a:p>
            <a:pPr algn="ctr"/>
            <a:r>
              <a:rPr lang="en-US" sz="2400" b="1" i="1" dirty="0"/>
              <a:t>How can we make it easier for you to quickly write parallel and heterogeneous programs with </a:t>
            </a:r>
            <a:r>
              <a:rPr lang="en-US" sz="2400" b="1" i="1" dirty="0">
                <a:solidFill>
                  <a:srgbClr val="FF0000"/>
                </a:solidFill>
              </a:rPr>
              <a:t>high performance </a:t>
            </a:r>
            <a:r>
              <a:rPr lang="en-US" sz="2400" b="1" i="1" dirty="0"/>
              <a:t>and </a:t>
            </a:r>
            <a:r>
              <a:rPr lang="en-US" sz="2400" b="1" i="1" dirty="0">
                <a:solidFill>
                  <a:srgbClr val="FF0000"/>
                </a:solidFill>
              </a:rPr>
              <a:t>simultaneous high productivity?</a:t>
            </a:r>
            <a:endParaRPr lang="en-US" sz="4500" b="1" i="1" dirty="0">
              <a:solidFill>
                <a:srgbClr val="FF0000"/>
              </a:solidFill>
            </a:endParaRPr>
          </a:p>
        </p:txBody>
      </p:sp>
      <p:pic>
        <p:nvPicPr>
          <p:cNvPr id="5" name="Picture 4">
            <a:extLst>
              <a:ext uri="{FF2B5EF4-FFF2-40B4-BE49-F238E27FC236}">
                <a16:creationId xmlns:a16="http://schemas.microsoft.com/office/drawing/2014/main" id="{F5E5E2CE-DA6B-7F46-AA84-EC97C12B977A}"/>
              </a:ext>
            </a:extLst>
          </p:cNvPr>
          <p:cNvPicPr>
            <a:picLocks noChangeAspect="1"/>
          </p:cNvPicPr>
          <p:nvPr/>
        </p:nvPicPr>
        <p:blipFill rotWithShape="1">
          <a:blip r:embed="rId3"/>
          <a:srcRect t="1724" b="13043"/>
          <a:stretch/>
        </p:blipFill>
        <p:spPr>
          <a:xfrm>
            <a:off x="3885950" y="2624193"/>
            <a:ext cx="1372101" cy="1263029"/>
          </a:xfrm>
          <a:prstGeom prst="rect">
            <a:avLst/>
          </a:prstGeom>
        </p:spPr>
      </p:pic>
      <p:sp>
        <p:nvSpPr>
          <p:cNvPr id="6" name="TextBox 5">
            <a:extLst>
              <a:ext uri="{FF2B5EF4-FFF2-40B4-BE49-F238E27FC236}">
                <a16:creationId xmlns:a16="http://schemas.microsoft.com/office/drawing/2014/main" id="{0E9A4981-3EC5-AE4D-8D96-C53FD1AC6E80}"/>
              </a:ext>
            </a:extLst>
          </p:cNvPr>
          <p:cNvSpPr txBox="1"/>
          <p:nvPr/>
        </p:nvSpPr>
        <p:spPr>
          <a:xfrm>
            <a:off x="0" y="1151703"/>
            <a:ext cx="9144000" cy="1031051"/>
          </a:xfrm>
          <a:prstGeom prst="rect">
            <a:avLst/>
          </a:prstGeom>
          <a:noFill/>
        </p:spPr>
        <p:txBody>
          <a:bodyPr wrap="square" rtlCol="0">
            <a:spAutoFit/>
          </a:bodyPr>
          <a:lstStyle/>
          <a:p>
            <a:pPr algn="ctr"/>
            <a:r>
              <a:rPr lang="en-US" sz="3300" b="1" dirty="0">
                <a:latin typeface="Arial" panose="020B0604020202020204" pitchFamily="34" charset="0"/>
                <a:cs typeface="Arial" panose="020B0604020202020204" pitchFamily="34" charset="0"/>
              </a:rPr>
              <a:t>Taskflow Offers a Solution</a:t>
            </a:r>
          </a:p>
          <a:p>
            <a:pPr algn="ctr"/>
            <a:r>
              <a:rPr lang="en-US" sz="2800" b="1" dirty="0">
                <a:solidFill>
                  <a:srgbClr val="FF0000"/>
                </a:solidFill>
                <a:latin typeface="Arial" panose="020B0604020202020204" pitchFamily="34" charset="0"/>
                <a:cs typeface="Arial" panose="020B0604020202020204" pitchFamily="34" charset="0"/>
                <a:hlinkClick r:id="rId4"/>
              </a:rPr>
              <a:t>https://taskflow.github.io/</a:t>
            </a:r>
            <a:r>
              <a:rPr lang="en-US" sz="2800" b="1" dirty="0">
                <a:solidFill>
                  <a:srgbClr val="FF0000"/>
                </a:solidFill>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29312307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BA45AB-5BB9-9F4E-94A6-C8B1C8AA02E5}"/>
              </a:ext>
            </a:extLst>
          </p:cNvPr>
          <p:cNvSpPr>
            <a:spLocks noGrp="1"/>
          </p:cNvSpPr>
          <p:nvPr>
            <p:ph type="title"/>
          </p:nvPr>
        </p:nvSpPr>
        <p:spPr/>
        <p:txBody>
          <a:bodyPr>
            <a:normAutofit/>
          </a:bodyPr>
          <a:lstStyle/>
          <a:p>
            <a:r>
              <a:rPr lang="en-US" dirty="0"/>
              <a:t>“Hello World” in Taskflow</a:t>
            </a:r>
          </a:p>
        </p:txBody>
      </p:sp>
      <p:sp>
        <p:nvSpPr>
          <p:cNvPr id="5" name="Rectangle 4">
            <a:extLst>
              <a:ext uri="{FF2B5EF4-FFF2-40B4-BE49-F238E27FC236}">
                <a16:creationId xmlns:a16="http://schemas.microsoft.com/office/drawing/2014/main" id="{F21D0A14-7CA0-364C-AA33-6E65082A2FFC}"/>
              </a:ext>
            </a:extLst>
          </p:cNvPr>
          <p:cNvSpPr/>
          <p:nvPr/>
        </p:nvSpPr>
        <p:spPr>
          <a:xfrm>
            <a:off x="628650" y="1191498"/>
            <a:ext cx="7886699" cy="5170646"/>
          </a:xfrm>
          <a:prstGeom prst="rect">
            <a:avLst/>
          </a:prstGeom>
        </p:spPr>
        <p:txBody>
          <a:bodyPr wrap="square">
            <a:spAutoFit/>
          </a:bodyPr>
          <a:lstStyle/>
          <a:p>
            <a:r>
              <a:rPr lang="en-US" sz="2200" dirty="0">
                <a:solidFill>
                  <a:srgbClr val="990055"/>
                </a:solidFill>
              </a:rPr>
              <a:t>#</a:t>
            </a:r>
            <a:r>
              <a:rPr lang="en-US" sz="2200" dirty="0">
                <a:solidFill>
                  <a:srgbClr val="0077AA"/>
                </a:solidFill>
              </a:rPr>
              <a:t>include</a:t>
            </a:r>
            <a:r>
              <a:rPr lang="en-US" sz="2200" dirty="0">
                <a:solidFill>
                  <a:srgbClr val="990055"/>
                </a:solidFill>
              </a:rPr>
              <a:t> </a:t>
            </a:r>
            <a:r>
              <a:rPr lang="en-US" sz="2200" dirty="0">
                <a:solidFill>
                  <a:srgbClr val="669900"/>
                </a:solidFill>
              </a:rPr>
              <a:t>&lt;taskflow/</a:t>
            </a:r>
            <a:r>
              <a:rPr lang="en-US" sz="2200" dirty="0" err="1">
                <a:solidFill>
                  <a:srgbClr val="669900"/>
                </a:solidFill>
              </a:rPr>
              <a:t>taskflow.hpp</a:t>
            </a:r>
            <a:r>
              <a:rPr lang="en-US" sz="2200" dirty="0">
                <a:solidFill>
                  <a:srgbClr val="669900"/>
                </a:solidFill>
              </a:rPr>
              <a:t>&gt;  </a:t>
            </a:r>
            <a:r>
              <a:rPr lang="en-US" sz="2200" dirty="0">
                <a:solidFill>
                  <a:srgbClr val="990055"/>
                </a:solidFill>
              </a:rPr>
              <a:t>     </a:t>
            </a:r>
            <a:r>
              <a:rPr lang="en-US" sz="2200" dirty="0">
                <a:solidFill>
                  <a:srgbClr val="708090"/>
                </a:solidFill>
              </a:rPr>
              <a:t>// Taskflow is header-only</a:t>
            </a:r>
            <a:r>
              <a:rPr lang="en-US" sz="2200" dirty="0"/>
              <a:t> </a:t>
            </a:r>
          </a:p>
          <a:p>
            <a:r>
              <a:rPr lang="en-US" sz="2200" dirty="0">
                <a:solidFill>
                  <a:srgbClr val="0077AA"/>
                </a:solidFill>
              </a:rPr>
              <a:t>int</a:t>
            </a:r>
            <a:r>
              <a:rPr lang="en-US" sz="2200" dirty="0"/>
              <a:t> </a:t>
            </a:r>
            <a:r>
              <a:rPr lang="en-US" sz="2200" dirty="0">
                <a:solidFill>
                  <a:srgbClr val="DD4A68"/>
                </a:solidFill>
              </a:rPr>
              <a:t>main</a:t>
            </a:r>
            <a:r>
              <a:rPr lang="en-US" sz="2200" dirty="0">
                <a:solidFill>
                  <a:srgbClr val="999999"/>
                </a:solidFill>
              </a:rPr>
              <a:t>(){</a:t>
            </a:r>
            <a:r>
              <a:rPr lang="en-US" sz="2200" dirty="0"/>
              <a:t> </a:t>
            </a:r>
          </a:p>
          <a:p>
            <a:r>
              <a:rPr lang="en-US" sz="2200" dirty="0"/>
              <a:t>    </a:t>
            </a:r>
            <a:r>
              <a:rPr lang="en-US" sz="2200" dirty="0" err="1"/>
              <a:t>tf</a:t>
            </a:r>
            <a:r>
              <a:rPr lang="en-US" sz="2200" dirty="0"/>
              <a:t>::</a:t>
            </a:r>
            <a:r>
              <a:rPr lang="en-US" sz="2200" dirty="0" err="1"/>
              <a:t>Taskflow</a:t>
            </a:r>
            <a:r>
              <a:rPr lang="en-US" sz="2200" dirty="0"/>
              <a:t> </a:t>
            </a:r>
            <a:r>
              <a:rPr lang="en-US" sz="2200" dirty="0" err="1"/>
              <a:t>taskflow</a:t>
            </a:r>
            <a:r>
              <a:rPr lang="en-US" sz="2200" dirty="0"/>
              <a:t>; </a:t>
            </a:r>
          </a:p>
          <a:p>
            <a:r>
              <a:rPr lang="en-US" sz="2200" dirty="0"/>
              <a:t>    </a:t>
            </a:r>
            <a:r>
              <a:rPr lang="en-US" sz="2200" dirty="0" err="1"/>
              <a:t>tf</a:t>
            </a:r>
            <a:r>
              <a:rPr lang="en-US" sz="2200" dirty="0"/>
              <a:t>::Executor executor</a:t>
            </a:r>
            <a:r>
              <a:rPr lang="en-US" sz="2200" dirty="0">
                <a:solidFill>
                  <a:srgbClr val="999999"/>
                </a:solidFill>
              </a:rPr>
              <a:t>;</a:t>
            </a:r>
            <a:r>
              <a:rPr lang="en-US" sz="2200" dirty="0"/>
              <a:t> </a:t>
            </a:r>
          </a:p>
          <a:p>
            <a:r>
              <a:rPr lang="en-US" sz="2200" dirty="0">
                <a:solidFill>
                  <a:srgbClr val="0077AA"/>
                </a:solidFill>
              </a:rPr>
              <a:t>    auto</a:t>
            </a:r>
            <a:r>
              <a:rPr lang="en-US" sz="2200" dirty="0"/>
              <a:t> </a:t>
            </a:r>
            <a:r>
              <a:rPr lang="en-US" sz="2200" dirty="0">
                <a:solidFill>
                  <a:srgbClr val="999999"/>
                </a:solidFill>
              </a:rPr>
              <a:t>[</a:t>
            </a:r>
            <a:r>
              <a:rPr lang="en-US" sz="2200" dirty="0"/>
              <a:t>A</a:t>
            </a:r>
            <a:r>
              <a:rPr lang="en-US" sz="2200" dirty="0">
                <a:solidFill>
                  <a:srgbClr val="999999"/>
                </a:solidFill>
              </a:rPr>
              <a:t>,</a:t>
            </a:r>
            <a:r>
              <a:rPr lang="en-US" sz="2200" dirty="0"/>
              <a:t> B</a:t>
            </a:r>
            <a:r>
              <a:rPr lang="en-US" sz="2200" dirty="0">
                <a:solidFill>
                  <a:srgbClr val="999999"/>
                </a:solidFill>
              </a:rPr>
              <a:t>,</a:t>
            </a:r>
            <a:r>
              <a:rPr lang="en-US" sz="2200" dirty="0"/>
              <a:t> C</a:t>
            </a:r>
            <a:r>
              <a:rPr lang="en-US" sz="2200" dirty="0">
                <a:solidFill>
                  <a:srgbClr val="999999"/>
                </a:solidFill>
              </a:rPr>
              <a:t>,</a:t>
            </a:r>
            <a:r>
              <a:rPr lang="en-US" sz="2200" dirty="0"/>
              <a:t> D</a:t>
            </a:r>
            <a:r>
              <a:rPr lang="en-US" sz="2200" dirty="0">
                <a:solidFill>
                  <a:srgbClr val="999999"/>
                </a:solidFill>
              </a:rPr>
              <a:t>]</a:t>
            </a:r>
            <a:r>
              <a:rPr lang="en-US" sz="2200" dirty="0"/>
              <a:t> </a:t>
            </a:r>
            <a:r>
              <a:rPr lang="en-US" sz="2200" dirty="0">
                <a:solidFill>
                  <a:srgbClr val="9A6E3A"/>
                </a:solidFill>
              </a:rPr>
              <a:t>=</a:t>
            </a:r>
            <a:r>
              <a:rPr lang="en-US" sz="2200" dirty="0"/>
              <a:t> </a:t>
            </a:r>
            <a:r>
              <a:rPr lang="en-US" sz="2200" dirty="0" err="1"/>
              <a:t>taskflow</a:t>
            </a:r>
            <a:r>
              <a:rPr lang="en-US" sz="2200" dirty="0" err="1">
                <a:solidFill>
                  <a:srgbClr val="999999"/>
                </a:solidFill>
              </a:rPr>
              <a:t>.</a:t>
            </a:r>
            <a:r>
              <a:rPr lang="en-US" sz="2200" dirty="0" err="1">
                <a:solidFill>
                  <a:srgbClr val="DD4A68"/>
                </a:solidFill>
              </a:rPr>
              <a:t>emplace</a:t>
            </a:r>
            <a:r>
              <a:rPr lang="en-US" sz="2200" dirty="0">
                <a:solidFill>
                  <a:srgbClr val="999999"/>
                </a:solidFill>
              </a:rPr>
              <a:t>(</a:t>
            </a:r>
            <a:r>
              <a:rPr lang="en-US" sz="2200" dirty="0"/>
              <a:t> </a:t>
            </a:r>
          </a:p>
          <a:p>
            <a:r>
              <a:rPr lang="en-US" sz="2200" dirty="0">
                <a:solidFill>
                  <a:srgbClr val="999999"/>
                </a:solidFill>
              </a:rPr>
              <a:t>        []</a:t>
            </a:r>
            <a:r>
              <a:rPr lang="en-US" sz="2200" dirty="0"/>
              <a:t> </a:t>
            </a:r>
            <a:r>
              <a:rPr lang="en-US" sz="2200" dirty="0">
                <a:solidFill>
                  <a:srgbClr val="999999"/>
                </a:solidFill>
              </a:rPr>
              <a:t>()</a:t>
            </a:r>
            <a:r>
              <a:rPr lang="en-US" sz="2200" dirty="0"/>
              <a:t> </a:t>
            </a:r>
            <a:r>
              <a:rPr lang="en-US" sz="2200" dirty="0">
                <a:solidFill>
                  <a:srgbClr val="999999"/>
                </a:solidFill>
              </a:rPr>
              <a:t>{</a:t>
            </a:r>
            <a:r>
              <a:rPr lang="en-US" sz="2200" dirty="0"/>
              <a:t> std</a:t>
            </a:r>
            <a:r>
              <a:rPr lang="en-US" sz="2200" dirty="0">
                <a:solidFill>
                  <a:srgbClr val="9A6E3A"/>
                </a:solidFill>
              </a:rPr>
              <a:t>::</a:t>
            </a:r>
            <a:r>
              <a:rPr lang="en-US" sz="2200" dirty="0" err="1"/>
              <a:t>cout</a:t>
            </a:r>
            <a:r>
              <a:rPr lang="en-US" sz="2200" dirty="0"/>
              <a:t> </a:t>
            </a:r>
            <a:r>
              <a:rPr lang="en-US" sz="2200" dirty="0">
                <a:solidFill>
                  <a:srgbClr val="9A6E3A"/>
                </a:solidFill>
              </a:rPr>
              <a:t>&lt;&lt;</a:t>
            </a:r>
            <a:r>
              <a:rPr lang="en-US" sz="2200" dirty="0"/>
              <a:t> </a:t>
            </a:r>
            <a:r>
              <a:rPr lang="en-US" sz="2200" dirty="0">
                <a:solidFill>
                  <a:srgbClr val="669900"/>
                </a:solidFill>
              </a:rPr>
              <a:t>"</a:t>
            </a:r>
            <a:r>
              <a:rPr lang="en-US" sz="2200" dirty="0" err="1">
                <a:solidFill>
                  <a:srgbClr val="669900"/>
                </a:solidFill>
              </a:rPr>
              <a:t>TaskA</a:t>
            </a:r>
            <a:r>
              <a:rPr lang="en-US" sz="2200" dirty="0">
                <a:solidFill>
                  <a:srgbClr val="669900"/>
                </a:solidFill>
              </a:rPr>
              <a:t>\n"</a:t>
            </a:r>
            <a:r>
              <a:rPr lang="en-US" sz="2200" dirty="0">
                <a:solidFill>
                  <a:srgbClr val="999999"/>
                </a:solidFill>
              </a:rPr>
              <a:t>;</a:t>
            </a:r>
            <a:r>
              <a:rPr lang="en-US" sz="2200" dirty="0"/>
              <a:t> </a:t>
            </a:r>
            <a:r>
              <a:rPr lang="en-US" sz="2200" dirty="0">
                <a:solidFill>
                  <a:srgbClr val="999999"/>
                </a:solidFill>
              </a:rPr>
              <a:t>}</a:t>
            </a:r>
          </a:p>
          <a:p>
            <a:r>
              <a:rPr lang="en-US" sz="2200" dirty="0">
                <a:solidFill>
                  <a:srgbClr val="999999"/>
                </a:solidFill>
              </a:rPr>
              <a:t>        []</a:t>
            </a:r>
            <a:r>
              <a:rPr lang="en-US" sz="2200" dirty="0"/>
              <a:t> </a:t>
            </a:r>
            <a:r>
              <a:rPr lang="en-US" sz="2200" dirty="0">
                <a:solidFill>
                  <a:srgbClr val="999999"/>
                </a:solidFill>
              </a:rPr>
              <a:t>()</a:t>
            </a:r>
            <a:r>
              <a:rPr lang="en-US" sz="2200" dirty="0"/>
              <a:t> </a:t>
            </a:r>
            <a:r>
              <a:rPr lang="en-US" sz="2200" dirty="0">
                <a:solidFill>
                  <a:srgbClr val="999999"/>
                </a:solidFill>
              </a:rPr>
              <a:t>{</a:t>
            </a:r>
            <a:r>
              <a:rPr lang="en-US" sz="2200" dirty="0"/>
              <a:t> std</a:t>
            </a:r>
            <a:r>
              <a:rPr lang="en-US" sz="2200" dirty="0">
                <a:solidFill>
                  <a:srgbClr val="9A6E3A"/>
                </a:solidFill>
              </a:rPr>
              <a:t>::</a:t>
            </a:r>
            <a:r>
              <a:rPr lang="en-US" sz="2200" dirty="0" err="1"/>
              <a:t>cout</a:t>
            </a:r>
            <a:r>
              <a:rPr lang="en-US" sz="2200" dirty="0"/>
              <a:t> </a:t>
            </a:r>
            <a:r>
              <a:rPr lang="en-US" sz="2200" dirty="0">
                <a:solidFill>
                  <a:srgbClr val="9A6E3A"/>
                </a:solidFill>
              </a:rPr>
              <a:t>&lt;&lt;</a:t>
            </a:r>
            <a:r>
              <a:rPr lang="en-US" sz="2200" dirty="0"/>
              <a:t> </a:t>
            </a:r>
            <a:r>
              <a:rPr lang="en-US" sz="2200" dirty="0">
                <a:solidFill>
                  <a:srgbClr val="669900"/>
                </a:solidFill>
              </a:rPr>
              <a:t>"</a:t>
            </a:r>
            <a:r>
              <a:rPr lang="en-US" sz="2200" dirty="0" err="1">
                <a:solidFill>
                  <a:srgbClr val="669900"/>
                </a:solidFill>
              </a:rPr>
              <a:t>TaskB</a:t>
            </a:r>
            <a:r>
              <a:rPr lang="en-US" sz="2200" dirty="0">
                <a:solidFill>
                  <a:srgbClr val="669900"/>
                </a:solidFill>
              </a:rPr>
              <a:t>\n"</a:t>
            </a:r>
            <a:r>
              <a:rPr lang="en-US" sz="2200" dirty="0">
                <a:solidFill>
                  <a:srgbClr val="999999"/>
                </a:solidFill>
              </a:rPr>
              <a:t>;</a:t>
            </a:r>
            <a:r>
              <a:rPr lang="en-US" sz="2200" dirty="0"/>
              <a:t> </a:t>
            </a:r>
            <a:r>
              <a:rPr lang="en-US" sz="2200" dirty="0">
                <a:solidFill>
                  <a:srgbClr val="999999"/>
                </a:solidFill>
              </a:rPr>
              <a:t>},</a:t>
            </a:r>
            <a:r>
              <a:rPr lang="en-US" sz="2200" dirty="0"/>
              <a:t> </a:t>
            </a:r>
          </a:p>
          <a:p>
            <a:r>
              <a:rPr lang="en-US" sz="2200" dirty="0">
                <a:solidFill>
                  <a:srgbClr val="999999"/>
                </a:solidFill>
              </a:rPr>
              <a:t>        []</a:t>
            </a:r>
            <a:r>
              <a:rPr lang="en-US" sz="2200" dirty="0"/>
              <a:t> </a:t>
            </a:r>
            <a:r>
              <a:rPr lang="en-US" sz="2200" dirty="0">
                <a:solidFill>
                  <a:srgbClr val="999999"/>
                </a:solidFill>
              </a:rPr>
              <a:t>()</a:t>
            </a:r>
            <a:r>
              <a:rPr lang="en-US" sz="2200" dirty="0"/>
              <a:t> </a:t>
            </a:r>
            <a:r>
              <a:rPr lang="en-US" sz="2200" dirty="0">
                <a:solidFill>
                  <a:srgbClr val="999999"/>
                </a:solidFill>
              </a:rPr>
              <a:t>{</a:t>
            </a:r>
            <a:r>
              <a:rPr lang="en-US" sz="2200" dirty="0"/>
              <a:t> std</a:t>
            </a:r>
            <a:r>
              <a:rPr lang="en-US" sz="2200" dirty="0">
                <a:solidFill>
                  <a:srgbClr val="9A6E3A"/>
                </a:solidFill>
              </a:rPr>
              <a:t>::</a:t>
            </a:r>
            <a:r>
              <a:rPr lang="en-US" sz="2200" dirty="0" err="1"/>
              <a:t>cout</a:t>
            </a:r>
            <a:r>
              <a:rPr lang="en-US" sz="2200" dirty="0"/>
              <a:t> </a:t>
            </a:r>
            <a:r>
              <a:rPr lang="en-US" sz="2200" dirty="0">
                <a:solidFill>
                  <a:srgbClr val="9A6E3A"/>
                </a:solidFill>
              </a:rPr>
              <a:t>&lt;&lt;</a:t>
            </a:r>
            <a:r>
              <a:rPr lang="en-US" sz="2200" dirty="0"/>
              <a:t> </a:t>
            </a:r>
            <a:r>
              <a:rPr lang="en-US" sz="2200" dirty="0">
                <a:solidFill>
                  <a:srgbClr val="669900"/>
                </a:solidFill>
              </a:rPr>
              <a:t>"</a:t>
            </a:r>
            <a:r>
              <a:rPr lang="en-US" sz="2200" dirty="0" err="1">
                <a:solidFill>
                  <a:srgbClr val="669900"/>
                </a:solidFill>
              </a:rPr>
              <a:t>TaskC</a:t>
            </a:r>
            <a:r>
              <a:rPr lang="en-US" sz="2200" dirty="0">
                <a:solidFill>
                  <a:srgbClr val="669900"/>
                </a:solidFill>
              </a:rPr>
              <a:t>\n"</a:t>
            </a:r>
            <a:r>
              <a:rPr lang="en-US" sz="2200" dirty="0">
                <a:solidFill>
                  <a:srgbClr val="999999"/>
                </a:solidFill>
              </a:rPr>
              <a:t>;</a:t>
            </a:r>
            <a:r>
              <a:rPr lang="en-US" sz="2200" dirty="0"/>
              <a:t> </a:t>
            </a:r>
            <a:r>
              <a:rPr lang="en-US" sz="2200" dirty="0">
                <a:solidFill>
                  <a:srgbClr val="999999"/>
                </a:solidFill>
              </a:rPr>
              <a:t>},</a:t>
            </a:r>
            <a:r>
              <a:rPr lang="en-US" sz="2200" dirty="0"/>
              <a:t> </a:t>
            </a:r>
          </a:p>
          <a:p>
            <a:r>
              <a:rPr lang="en-US" sz="2200" dirty="0">
                <a:solidFill>
                  <a:srgbClr val="999999"/>
                </a:solidFill>
              </a:rPr>
              <a:t>        []</a:t>
            </a:r>
            <a:r>
              <a:rPr lang="en-US" sz="2200" dirty="0"/>
              <a:t> </a:t>
            </a:r>
            <a:r>
              <a:rPr lang="en-US" sz="2200" dirty="0">
                <a:solidFill>
                  <a:srgbClr val="999999"/>
                </a:solidFill>
              </a:rPr>
              <a:t>()</a:t>
            </a:r>
            <a:r>
              <a:rPr lang="en-US" sz="2200" dirty="0"/>
              <a:t> </a:t>
            </a:r>
            <a:r>
              <a:rPr lang="en-US" sz="2200" dirty="0">
                <a:solidFill>
                  <a:srgbClr val="999999"/>
                </a:solidFill>
              </a:rPr>
              <a:t>{</a:t>
            </a:r>
            <a:r>
              <a:rPr lang="en-US" sz="2200" dirty="0"/>
              <a:t> std</a:t>
            </a:r>
            <a:r>
              <a:rPr lang="en-US" sz="2200" dirty="0">
                <a:solidFill>
                  <a:srgbClr val="9A6E3A"/>
                </a:solidFill>
              </a:rPr>
              <a:t>::</a:t>
            </a:r>
            <a:r>
              <a:rPr lang="en-US" sz="2200" dirty="0" err="1"/>
              <a:t>cout</a:t>
            </a:r>
            <a:r>
              <a:rPr lang="en-US" sz="2200" dirty="0"/>
              <a:t> </a:t>
            </a:r>
            <a:r>
              <a:rPr lang="en-US" sz="2200" dirty="0">
                <a:solidFill>
                  <a:srgbClr val="9A6E3A"/>
                </a:solidFill>
              </a:rPr>
              <a:t>&lt;&lt;</a:t>
            </a:r>
            <a:r>
              <a:rPr lang="en-US" sz="2200" dirty="0"/>
              <a:t> </a:t>
            </a:r>
            <a:r>
              <a:rPr lang="en-US" sz="2200" dirty="0">
                <a:solidFill>
                  <a:srgbClr val="669900"/>
                </a:solidFill>
              </a:rPr>
              <a:t>"</a:t>
            </a:r>
            <a:r>
              <a:rPr lang="en-US" sz="2200" dirty="0" err="1">
                <a:solidFill>
                  <a:srgbClr val="669900"/>
                </a:solidFill>
              </a:rPr>
              <a:t>TaskD</a:t>
            </a:r>
            <a:r>
              <a:rPr lang="en-US" sz="2200" dirty="0">
                <a:solidFill>
                  <a:srgbClr val="669900"/>
                </a:solidFill>
              </a:rPr>
              <a:t>\n"</a:t>
            </a:r>
            <a:r>
              <a:rPr lang="en-US" sz="2200" dirty="0">
                <a:solidFill>
                  <a:srgbClr val="999999"/>
                </a:solidFill>
              </a:rPr>
              <a:t>;</a:t>
            </a:r>
            <a:r>
              <a:rPr lang="en-US" sz="2200" dirty="0"/>
              <a:t> </a:t>
            </a:r>
            <a:r>
              <a:rPr lang="en-US" sz="2200" dirty="0">
                <a:solidFill>
                  <a:srgbClr val="999999"/>
                </a:solidFill>
              </a:rPr>
              <a:t>}</a:t>
            </a:r>
            <a:r>
              <a:rPr lang="en-US" sz="2200" dirty="0"/>
              <a:t> </a:t>
            </a:r>
          </a:p>
          <a:p>
            <a:r>
              <a:rPr lang="en-US" sz="2200" dirty="0"/>
              <a:t>    );</a:t>
            </a:r>
          </a:p>
          <a:p>
            <a:r>
              <a:rPr lang="en-US" sz="2200" dirty="0"/>
              <a:t>    </a:t>
            </a:r>
            <a:r>
              <a:rPr lang="en-US" sz="2200" dirty="0" err="1"/>
              <a:t>A</a:t>
            </a:r>
            <a:r>
              <a:rPr lang="en-US" sz="2200" dirty="0" err="1">
                <a:solidFill>
                  <a:srgbClr val="999999"/>
                </a:solidFill>
              </a:rPr>
              <a:t>.</a:t>
            </a:r>
            <a:r>
              <a:rPr lang="en-US" sz="2200" dirty="0" err="1">
                <a:solidFill>
                  <a:srgbClr val="DD4A68"/>
                </a:solidFill>
              </a:rPr>
              <a:t>precede</a:t>
            </a:r>
            <a:r>
              <a:rPr lang="en-US" sz="2200" dirty="0">
                <a:solidFill>
                  <a:srgbClr val="999999"/>
                </a:solidFill>
              </a:rPr>
              <a:t>(</a:t>
            </a:r>
            <a:r>
              <a:rPr lang="en-US" sz="2200" dirty="0"/>
              <a:t>B, C</a:t>
            </a:r>
            <a:r>
              <a:rPr lang="en-US" sz="2200" dirty="0">
                <a:solidFill>
                  <a:srgbClr val="999999"/>
                </a:solidFill>
              </a:rPr>
              <a:t>);</a:t>
            </a:r>
            <a:r>
              <a:rPr lang="en-US" sz="2200" dirty="0"/>
              <a:t>                                   </a:t>
            </a:r>
            <a:r>
              <a:rPr lang="en-US" sz="2200" dirty="0">
                <a:solidFill>
                  <a:srgbClr val="708090"/>
                </a:solidFill>
              </a:rPr>
              <a:t>// A runs before B and C</a:t>
            </a:r>
          </a:p>
          <a:p>
            <a:r>
              <a:rPr lang="en-US" sz="2200" dirty="0">
                <a:solidFill>
                  <a:srgbClr val="708090"/>
                </a:solidFill>
              </a:rPr>
              <a:t>    </a:t>
            </a:r>
            <a:r>
              <a:rPr lang="en-US" sz="2200" dirty="0" err="1"/>
              <a:t>D</a:t>
            </a:r>
            <a:r>
              <a:rPr lang="en-US" sz="2200" dirty="0" err="1">
                <a:solidFill>
                  <a:srgbClr val="999999"/>
                </a:solidFill>
              </a:rPr>
              <a:t>.</a:t>
            </a:r>
            <a:r>
              <a:rPr lang="en-US" sz="2200" dirty="0" err="1">
                <a:solidFill>
                  <a:srgbClr val="DD4A68"/>
                </a:solidFill>
              </a:rPr>
              <a:t>succeed</a:t>
            </a:r>
            <a:r>
              <a:rPr lang="en-US" sz="2200" dirty="0">
                <a:solidFill>
                  <a:srgbClr val="999999"/>
                </a:solidFill>
              </a:rPr>
              <a:t>(</a:t>
            </a:r>
            <a:r>
              <a:rPr lang="en-US" sz="2200" dirty="0"/>
              <a:t>B, C</a:t>
            </a:r>
            <a:r>
              <a:rPr lang="en-US" sz="2200" dirty="0">
                <a:solidFill>
                  <a:srgbClr val="999999"/>
                </a:solidFill>
              </a:rPr>
              <a:t>);                                   </a:t>
            </a:r>
            <a:r>
              <a:rPr lang="en-US" sz="2200" dirty="0">
                <a:solidFill>
                  <a:srgbClr val="708090"/>
                </a:solidFill>
              </a:rPr>
              <a:t>// D runs after    B and C</a:t>
            </a:r>
          </a:p>
          <a:p>
            <a:r>
              <a:rPr lang="en-US" sz="2200" dirty="0"/>
              <a:t>    </a:t>
            </a:r>
            <a:r>
              <a:rPr lang="en-US" sz="2200" dirty="0" err="1"/>
              <a:t>executor.</a:t>
            </a:r>
            <a:r>
              <a:rPr lang="en-US" sz="2200" dirty="0" err="1">
                <a:solidFill>
                  <a:srgbClr val="DD4A68"/>
                </a:solidFill>
              </a:rPr>
              <a:t>run</a:t>
            </a:r>
            <a:r>
              <a:rPr lang="en-US" sz="2200" dirty="0"/>
              <a:t>(taskflow).</a:t>
            </a:r>
            <a:r>
              <a:rPr lang="en-US" sz="2200" dirty="0">
                <a:solidFill>
                  <a:srgbClr val="DD4A68"/>
                </a:solidFill>
              </a:rPr>
              <a:t>wait</a:t>
            </a:r>
            <a:r>
              <a:rPr lang="en-US" sz="2200" dirty="0"/>
              <a:t>()</a:t>
            </a:r>
            <a:r>
              <a:rPr lang="en-US" sz="2200" dirty="0">
                <a:solidFill>
                  <a:srgbClr val="999999"/>
                </a:solidFill>
              </a:rPr>
              <a:t>;</a:t>
            </a:r>
            <a:r>
              <a:rPr lang="en-US" sz="2200" dirty="0"/>
              <a:t>  </a:t>
            </a:r>
          </a:p>
          <a:p>
            <a:r>
              <a:rPr lang="en-US" sz="2200" dirty="0">
                <a:solidFill>
                  <a:srgbClr val="0077AA"/>
                </a:solidFill>
              </a:rPr>
              <a:t>    return</a:t>
            </a:r>
            <a:r>
              <a:rPr lang="en-US" sz="2200" dirty="0"/>
              <a:t> </a:t>
            </a:r>
            <a:r>
              <a:rPr lang="en-US" sz="2200" dirty="0">
                <a:solidFill>
                  <a:srgbClr val="990055"/>
                </a:solidFill>
              </a:rPr>
              <a:t>0</a:t>
            </a:r>
            <a:r>
              <a:rPr lang="en-US" sz="2200" dirty="0">
                <a:solidFill>
                  <a:srgbClr val="999999"/>
                </a:solidFill>
              </a:rPr>
              <a:t>;</a:t>
            </a:r>
            <a:r>
              <a:rPr lang="en-US" sz="2200" dirty="0"/>
              <a:t> </a:t>
            </a:r>
          </a:p>
          <a:p>
            <a:r>
              <a:rPr lang="en-US" sz="2200" dirty="0">
                <a:solidFill>
                  <a:srgbClr val="999999"/>
                </a:solidFill>
              </a:rPr>
              <a:t>}</a:t>
            </a:r>
            <a:endParaRPr lang="en-US" sz="2200" dirty="0"/>
          </a:p>
        </p:txBody>
      </p:sp>
      <p:pic>
        <p:nvPicPr>
          <p:cNvPr id="8" name="Picture 7">
            <a:extLst>
              <a:ext uri="{FF2B5EF4-FFF2-40B4-BE49-F238E27FC236}">
                <a16:creationId xmlns:a16="http://schemas.microsoft.com/office/drawing/2014/main" id="{CCEFEB54-51A6-A346-97EA-A8EAF58084AB}"/>
              </a:ext>
            </a:extLst>
          </p:cNvPr>
          <p:cNvPicPr>
            <a:picLocks noChangeAspect="1"/>
          </p:cNvPicPr>
          <p:nvPr/>
        </p:nvPicPr>
        <p:blipFill>
          <a:blip r:embed="rId3"/>
          <a:stretch>
            <a:fillRect/>
          </a:stretch>
        </p:blipFill>
        <p:spPr>
          <a:xfrm>
            <a:off x="5427460" y="2852375"/>
            <a:ext cx="3235935" cy="1308144"/>
          </a:xfrm>
          <a:prstGeom prst="rect">
            <a:avLst/>
          </a:prstGeom>
        </p:spPr>
      </p:pic>
    </p:spTree>
    <p:extLst>
      <p:ext uri="{BB962C8B-B14F-4D97-AF65-F5344CB8AC3E}">
        <p14:creationId xmlns:p14="http://schemas.microsoft.com/office/powerpoint/2010/main" val="27658604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AD34AD-3C04-7345-B7C1-F99DD94E8440}"/>
              </a:ext>
            </a:extLst>
          </p:cNvPr>
          <p:cNvSpPr>
            <a:spLocks noGrp="1"/>
          </p:cNvSpPr>
          <p:nvPr>
            <p:ph type="title"/>
          </p:nvPr>
        </p:nvSpPr>
        <p:spPr/>
        <p:txBody>
          <a:bodyPr>
            <a:noAutofit/>
          </a:bodyPr>
          <a:lstStyle/>
          <a:p>
            <a:r>
              <a:rPr lang="en-US" dirty="0"/>
              <a:t>Many Companies Are Using My Tools</a:t>
            </a:r>
          </a:p>
        </p:txBody>
      </p:sp>
      <p:sp>
        <p:nvSpPr>
          <p:cNvPr id="3" name="Content Placeholder 2">
            <a:extLst>
              <a:ext uri="{FF2B5EF4-FFF2-40B4-BE49-F238E27FC236}">
                <a16:creationId xmlns:a16="http://schemas.microsoft.com/office/drawing/2014/main" id="{3BDDF836-5C80-494A-B9C2-AAF9C5DA3547}"/>
              </a:ext>
            </a:extLst>
          </p:cNvPr>
          <p:cNvSpPr>
            <a:spLocks noGrp="1"/>
          </p:cNvSpPr>
          <p:nvPr>
            <p:ph idx="1"/>
          </p:nvPr>
        </p:nvSpPr>
        <p:spPr/>
        <p:txBody>
          <a:bodyPr/>
          <a:lstStyle/>
          <a:p>
            <a:r>
              <a:rPr lang="en-US" dirty="0"/>
              <a:t>Machine learning</a:t>
            </a:r>
          </a:p>
          <a:p>
            <a:r>
              <a:rPr lang="en-US" dirty="0"/>
              <a:t>Video processing</a:t>
            </a:r>
          </a:p>
          <a:p>
            <a:r>
              <a:rPr lang="en-US" dirty="0"/>
              <a:t>Computer-aided design</a:t>
            </a:r>
          </a:p>
          <a:p>
            <a:r>
              <a:rPr lang="en-US" dirty="0"/>
              <a:t>Data science</a:t>
            </a:r>
          </a:p>
          <a:p>
            <a:r>
              <a:rPr lang="en-US" dirty="0"/>
              <a:t>Computer vision</a:t>
            </a:r>
          </a:p>
          <a:p>
            <a:r>
              <a:rPr lang="en-US" dirty="0"/>
              <a:t>Scientific computing</a:t>
            </a:r>
          </a:p>
          <a:p>
            <a:r>
              <a:rPr lang="en-US" dirty="0"/>
              <a:t>Game engine</a:t>
            </a:r>
          </a:p>
          <a:p>
            <a:r>
              <a:rPr lang="en-US" dirty="0"/>
              <a:t>… </a:t>
            </a:r>
          </a:p>
        </p:txBody>
      </p:sp>
      <p:pic>
        <p:nvPicPr>
          <p:cNvPr id="4" name="Picture 4">
            <a:extLst>
              <a:ext uri="{FF2B5EF4-FFF2-40B4-BE49-F238E27FC236}">
                <a16:creationId xmlns:a16="http://schemas.microsoft.com/office/drawing/2014/main" id="{2FBEC6F0-D316-7A4C-B2CB-F87C3560C73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3416" y="3206666"/>
            <a:ext cx="2064210" cy="641795"/>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9F9936DD-B7B7-0D41-9B9A-6B06E03C31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31357" y="4891897"/>
            <a:ext cx="1237118" cy="123711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C870D237-BBFC-FC45-B6CD-A728C316B59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53077" y="1376274"/>
            <a:ext cx="1428753" cy="1428753"/>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07957115-973D-9146-AB48-DC6523DD830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42281" y="5065800"/>
            <a:ext cx="2320562" cy="556126"/>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147289FD-2217-B94B-8B6A-D28D2AA145F7}"/>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705455" y="4267563"/>
            <a:ext cx="2952750" cy="400050"/>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a:extLst>
              <a:ext uri="{FF2B5EF4-FFF2-40B4-BE49-F238E27FC236}">
                <a16:creationId xmlns:a16="http://schemas.microsoft.com/office/drawing/2014/main" id="{A9332786-7A50-2345-B280-6481FB70BB94}"/>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514993" y="1688244"/>
            <a:ext cx="1847850" cy="904875"/>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a:extLst>
              <a:ext uri="{FF2B5EF4-FFF2-40B4-BE49-F238E27FC236}">
                <a16:creationId xmlns:a16="http://schemas.microsoft.com/office/drawing/2014/main" id="{F23116F3-4746-F849-9525-6F1F0ED202C4}"/>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6551187" y="2575063"/>
            <a:ext cx="1905000" cy="190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852637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812FA-F5B4-A749-B818-49293F3071AA}"/>
              </a:ext>
            </a:extLst>
          </p:cNvPr>
          <p:cNvSpPr>
            <a:spLocks noGrp="1"/>
          </p:cNvSpPr>
          <p:nvPr>
            <p:ph type="title"/>
          </p:nvPr>
        </p:nvSpPr>
        <p:spPr/>
        <p:txBody>
          <a:bodyPr>
            <a:normAutofit/>
          </a:bodyPr>
          <a:lstStyle/>
          <a:p>
            <a:r>
              <a:rPr lang="en-US" dirty="0"/>
              <a:t>That’s it!</a:t>
            </a:r>
          </a:p>
        </p:txBody>
      </p:sp>
      <p:sp>
        <p:nvSpPr>
          <p:cNvPr id="3" name="Content Placeholder 2">
            <a:extLst>
              <a:ext uri="{FF2B5EF4-FFF2-40B4-BE49-F238E27FC236}">
                <a16:creationId xmlns:a16="http://schemas.microsoft.com/office/drawing/2014/main" id="{C1D82718-6EE7-8A4F-BC86-54DB81465A52}"/>
              </a:ext>
            </a:extLst>
          </p:cNvPr>
          <p:cNvSpPr>
            <a:spLocks noGrp="1"/>
          </p:cNvSpPr>
          <p:nvPr>
            <p:ph idx="1"/>
          </p:nvPr>
        </p:nvSpPr>
        <p:spPr/>
        <p:txBody>
          <a:bodyPr/>
          <a:lstStyle/>
          <a:p>
            <a:r>
              <a:rPr lang="en-US" dirty="0"/>
              <a:t>Step 1: control your nervousness</a:t>
            </a:r>
          </a:p>
          <a:p>
            <a:r>
              <a:rPr lang="en-US" dirty="0"/>
              <a:t>Step 2: show your credentials</a:t>
            </a:r>
          </a:p>
          <a:p>
            <a:r>
              <a:rPr lang="en-US" dirty="0"/>
              <a:t>Step 3: deliver your hook</a:t>
            </a:r>
          </a:p>
          <a:p>
            <a:pPr lvl="1"/>
            <a:endParaRPr lang="en-US" dirty="0"/>
          </a:p>
        </p:txBody>
      </p:sp>
    </p:spTree>
    <p:extLst>
      <p:ext uri="{BB962C8B-B14F-4D97-AF65-F5344CB8AC3E}">
        <p14:creationId xmlns:p14="http://schemas.microsoft.com/office/powerpoint/2010/main" val="9810167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D43D67A-09EB-5045-A351-F22DE1E4D491}"/>
              </a:ext>
            </a:extLst>
          </p:cNvPr>
          <p:cNvSpPr>
            <a:spLocks noGrp="1"/>
          </p:cNvSpPr>
          <p:nvPr>
            <p:ph type="sldNum" sz="quarter" idx="12"/>
          </p:nvPr>
        </p:nvSpPr>
        <p:spPr/>
        <p:txBody>
          <a:bodyPr/>
          <a:lstStyle/>
          <a:p>
            <a:fld id="{4E77BC79-9480-1042-96E1-82B94DA0811E}" type="slidenum">
              <a:rPr lang="en-US" smtClean="0"/>
              <a:t>17</a:t>
            </a:fld>
            <a:endParaRPr lang="en-US"/>
          </a:p>
        </p:txBody>
      </p:sp>
      <p:sp>
        <p:nvSpPr>
          <p:cNvPr id="3" name="Title 2">
            <a:extLst>
              <a:ext uri="{FF2B5EF4-FFF2-40B4-BE49-F238E27FC236}">
                <a16:creationId xmlns:a16="http://schemas.microsoft.com/office/drawing/2014/main" id="{001472EA-189B-7847-9C71-B05C6F3C24A8}"/>
              </a:ext>
            </a:extLst>
          </p:cNvPr>
          <p:cNvSpPr>
            <a:spLocks noGrp="1"/>
          </p:cNvSpPr>
          <p:nvPr>
            <p:ph type="title"/>
          </p:nvPr>
        </p:nvSpPr>
        <p:spPr/>
        <p:txBody>
          <a:bodyPr>
            <a:normAutofit/>
          </a:bodyPr>
          <a:lstStyle/>
          <a:p>
            <a:r>
              <a:rPr lang="en-US" dirty="0"/>
              <a:t>Assignment 2: Resume and Pitch</a:t>
            </a:r>
          </a:p>
        </p:txBody>
      </p:sp>
      <p:sp>
        <p:nvSpPr>
          <p:cNvPr id="4" name="Content Placeholder 3">
            <a:extLst>
              <a:ext uri="{FF2B5EF4-FFF2-40B4-BE49-F238E27FC236}">
                <a16:creationId xmlns:a16="http://schemas.microsoft.com/office/drawing/2014/main" id="{A06A9042-7E9C-8944-AD7D-2D47CEB45067}"/>
              </a:ext>
            </a:extLst>
          </p:cNvPr>
          <p:cNvSpPr>
            <a:spLocks noGrp="1"/>
          </p:cNvSpPr>
          <p:nvPr>
            <p:ph idx="1"/>
          </p:nvPr>
        </p:nvSpPr>
        <p:spPr/>
        <p:txBody>
          <a:bodyPr/>
          <a:lstStyle/>
          <a:p>
            <a:r>
              <a:rPr lang="en-US" dirty="0"/>
              <a:t>This assignment lets others know about you </a:t>
            </a:r>
          </a:p>
          <a:p>
            <a:r>
              <a:rPr lang="en-US" dirty="0"/>
              <a:t>Part 1: 1-page PDF </a:t>
            </a:r>
          </a:p>
          <a:p>
            <a:pPr lvl="1"/>
            <a:r>
              <a:rPr lang="en-US" dirty="0"/>
              <a:t>Resume + Link to your website</a:t>
            </a:r>
          </a:p>
          <a:p>
            <a:r>
              <a:rPr lang="en-US" dirty="0"/>
              <a:t>Part 2: in-class pitch (next Wed)</a:t>
            </a:r>
          </a:p>
          <a:p>
            <a:pPr lvl="1"/>
            <a:r>
              <a:rPr lang="en-US" dirty="0">
                <a:hlinkClick r:id="rId3"/>
              </a:rPr>
              <a:t>https://docs.google.com/spreadsheets/d/1JfWZkEyoXdVLtHkiwOqk24G7WVhLWMCP113cSe9fgsQ/edit?usp=sharing</a:t>
            </a:r>
            <a:r>
              <a:rPr lang="en-US" dirty="0"/>
              <a:t>  </a:t>
            </a:r>
          </a:p>
          <a:p>
            <a:r>
              <a:rPr lang="en-US" dirty="0">
                <a:solidFill>
                  <a:srgbClr val="FF0000"/>
                </a:solidFill>
              </a:rPr>
              <a:t>Resume due 11:59 PM 2/5 via canvas</a:t>
            </a:r>
          </a:p>
          <a:p>
            <a:endParaRPr lang="en-US" dirty="0"/>
          </a:p>
          <a:p>
            <a:pPr lvl="1"/>
            <a:endParaRPr lang="en-US" dirty="0"/>
          </a:p>
        </p:txBody>
      </p:sp>
    </p:spTree>
    <p:extLst>
      <p:ext uri="{BB962C8B-B14F-4D97-AF65-F5344CB8AC3E}">
        <p14:creationId xmlns:p14="http://schemas.microsoft.com/office/powerpoint/2010/main" val="26842648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1A5142-67A8-104B-BF4B-A7D8BF87206C}"/>
              </a:ext>
            </a:extLst>
          </p:cNvPr>
          <p:cNvSpPr>
            <a:spLocks noGrp="1"/>
          </p:cNvSpPr>
          <p:nvPr>
            <p:ph type="sldNum" sz="quarter" idx="12"/>
          </p:nvPr>
        </p:nvSpPr>
        <p:spPr/>
        <p:txBody>
          <a:bodyPr/>
          <a:lstStyle/>
          <a:p>
            <a:fld id="{4E77BC79-9480-1042-96E1-82B94DA0811E}" type="slidenum">
              <a:rPr lang="en-US" smtClean="0"/>
              <a:t>2</a:t>
            </a:fld>
            <a:endParaRPr lang="en-US"/>
          </a:p>
        </p:txBody>
      </p:sp>
      <p:sp>
        <p:nvSpPr>
          <p:cNvPr id="3" name="Title 2">
            <a:extLst>
              <a:ext uri="{FF2B5EF4-FFF2-40B4-BE49-F238E27FC236}">
                <a16:creationId xmlns:a16="http://schemas.microsoft.com/office/drawing/2014/main" id="{7B057811-D278-3843-AFA3-FCFF621E2FFC}"/>
              </a:ext>
            </a:extLst>
          </p:cNvPr>
          <p:cNvSpPr>
            <a:spLocks noGrp="1"/>
          </p:cNvSpPr>
          <p:nvPr>
            <p:ph type="title"/>
          </p:nvPr>
        </p:nvSpPr>
        <p:spPr/>
        <p:txBody>
          <a:bodyPr/>
          <a:lstStyle/>
          <a:p>
            <a:r>
              <a:rPr lang="en-US" dirty="0"/>
              <a:t>Your Idea #1</a:t>
            </a:r>
          </a:p>
        </p:txBody>
      </p:sp>
      <p:sp>
        <p:nvSpPr>
          <p:cNvPr id="5" name="Content Placeholder 4">
            <a:extLst>
              <a:ext uri="{FF2B5EF4-FFF2-40B4-BE49-F238E27FC236}">
                <a16:creationId xmlns:a16="http://schemas.microsoft.com/office/drawing/2014/main" id="{84096DE9-9799-264E-B734-06E0E3E81F5D}"/>
              </a:ext>
            </a:extLst>
          </p:cNvPr>
          <p:cNvSpPr>
            <a:spLocks noGrp="1"/>
          </p:cNvSpPr>
          <p:nvPr>
            <p:ph idx="1"/>
          </p:nvPr>
        </p:nvSpPr>
        <p:spPr/>
        <p:txBody>
          <a:bodyPr/>
          <a:lstStyle/>
          <a:p>
            <a:r>
              <a:rPr lang="en-US" dirty="0"/>
              <a:t>Problem: many bikes are being stolen; even though you can use heavier locks, thieves can eventually cut through and get away with expensive bike</a:t>
            </a:r>
          </a:p>
          <a:p>
            <a:r>
              <a:rPr lang="en-US" dirty="0"/>
              <a:t>Objective: improve the locks from computer engineering perspective</a:t>
            </a:r>
          </a:p>
          <a:p>
            <a:r>
              <a:rPr lang="en-US" dirty="0"/>
              <a:t>Solution: create a lock that, on top of being thick so it takes time to cut through, have sensors on the lock that can alert the owner if they have been triggered. </a:t>
            </a:r>
          </a:p>
          <a:p>
            <a:endParaRPr lang="en-US" dirty="0"/>
          </a:p>
        </p:txBody>
      </p:sp>
    </p:spTree>
    <p:extLst>
      <p:ext uri="{BB962C8B-B14F-4D97-AF65-F5344CB8AC3E}">
        <p14:creationId xmlns:p14="http://schemas.microsoft.com/office/powerpoint/2010/main" val="24021718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1A5142-67A8-104B-BF4B-A7D8BF87206C}"/>
              </a:ext>
            </a:extLst>
          </p:cNvPr>
          <p:cNvSpPr>
            <a:spLocks noGrp="1"/>
          </p:cNvSpPr>
          <p:nvPr>
            <p:ph type="sldNum" sz="quarter" idx="12"/>
          </p:nvPr>
        </p:nvSpPr>
        <p:spPr/>
        <p:txBody>
          <a:bodyPr/>
          <a:lstStyle/>
          <a:p>
            <a:fld id="{4E77BC79-9480-1042-96E1-82B94DA0811E}" type="slidenum">
              <a:rPr lang="en-US" smtClean="0"/>
              <a:t>3</a:t>
            </a:fld>
            <a:endParaRPr lang="en-US"/>
          </a:p>
        </p:txBody>
      </p:sp>
      <p:sp>
        <p:nvSpPr>
          <p:cNvPr id="3" name="Title 2">
            <a:extLst>
              <a:ext uri="{FF2B5EF4-FFF2-40B4-BE49-F238E27FC236}">
                <a16:creationId xmlns:a16="http://schemas.microsoft.com/office/drawing/2014/main" id="{7B057811-D278-3843-AFA3-FCFF621E2FFC}"/>
              </a:ext>
            </a:extLst>
          </p:cNvPr>
          <p:cNvSpPr>
            <a:spLocks noGrp="1"/>
          </p:cNvSpPr>
          <p:nvPr>
            <p:ph type="title"/>
          </p:nvPr>
        </p:nvSpPr>
        <p:spPr/>
        <p:txBody>
          <a:bodyPr/>
          <a:lstStyle/>
          <a:p>
            <a:r>
              <a:rPr lang="en-US" dirty="0"/>
              <a:t>Your Idea #2 </a:t>
            </a:r>
          </a:p>
        </p:txBody>
      </p:sp>
      <p:sp>
        <p:nvSpPr>
          <p:cNvPr id="5" name="Content Placeholder 4">
            <a:extLst>
              <a:ext uri="{FF2B5EF4-FFF2-40B4-BE49-F238E27FC236}">
                <a16:creationId xmlns:a16="http://schemas.microsoft.com/office/drawing/2014/main" id="{84096DE9-9799-264E-B734-06E0E3E81F5D}"/>
              </a:ext>
            </a:extLst>
          </p:cNvPr>
          <p:cNvSpPr>
            <a:spLocks noGrp="1"/>
          </p:cNvSpPr>
          <p:nvPr>
            <p:ph idx="1"/>
          </p:nvPr>
        </p:nvSpPr>
        <p:spPr>
          <a:xfrm>
            <a:off x="628650" y="1295944"/>
            <a:ext cx="7886700" cy="4773930"/>
          </a:xfrm>
        </p:spPr>
        <p:txBody>
          <a:bodyPr>
            <a:normAutofit/>
          </a:bodyPr>
          <a:lstStyle/>
          <a:p>
            <a:r>
              <a:rPr lang="en-US" dirty="0"/>
              <a:t>Problem: Even though there are a lot of self defense tools, still every harassment and abductions exist</a:t>
            </a:r>
          </a:p>
          <a:p>
            <a:r>
              <a:rPr lang="en-US" dirty="0"/>
              <a:t>Objective: Improve safety tool to make sure those people get help as soon as possible</a:t>
            </a:r>
          </a:p>
          <a:p>
            <a:r>
              <a:rPr lang="en-US" dirty="0"/>
              <a:t>Solution: Just like how some elderly carry a simple button that they press every time they are in need of help, this safety button for self defense will have a GPS tracker and pre-defined contacts for emergency, you only need to press the button and your emergency contacts will get notified just like an amber alert. </a:t>
            </a:r>
          </a:p>
          <a:p>
            <a:endParaRPr lang="en-US" dirty="0"/>
          </a:p>
        </p:txBody>
      </p:sp>
    </p:spTree>
    <p:extLst>
      <p:ext uri="{BB962C8B-B14F-4D97-AF65-F5344CB8AC3E}">
        <p14:creationId xmlns:p14="http://schemas.microsoft.com/office/powerpoint/2010/main" val="19773241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1A5142-67A8-104B-BF4B-A7D8BF87206C}"/>
              </a:ext>
            </a:extLst>
          </p:cNvPr>
          <p:cNvSpPr>
            <a:spLocks noGrp="1"/>
          </p:cNvSpPr>
          <p:nvPr>
            <p:ph type="sldNum" sz="quarter" idx="12"/>
          </p:nvPr>
        </p:nvSpPr>
        <p:spPr/>
        <p:txBody>
          <a:bodyPr/>
          <a:lstStyle/>
          <a:p>
            <a:fld id="{4E77BC79-9480-1042-96E1-82B94DA0811E}" type="slidenum">
              <a:rPr lang="en-US" smtClean="0"/>
              <a:t>4</a:t>
            </a:fld>
            <a:endParaRPr lang="en-US"/>
          </a:p>
        </p:txBody>
      </p:sp>
      <p:sp>
        <p:nvSpPr>
          <p:cNvPr id="3" name="Title 2">
            <a:extLst>
              <a:ext uri="{FF2B5EF4-FFF2-40B4-BE49-F238E27FC236}">
                <a16:creationId xmlns:a16="http://schemas.microsoft.com/office/drawing/2014/main" id="{7B057811-D278-3843-AFA3-FCFF621E2FFC}"/>
              </a:ext>
            </a:extLst>
          </p:cNvPr>
          <p:cNvSpPr>
            <a:spLocks noGrp="1"/>
          </p:cNvSpPr>
          <p:nvPr>
            <p:ph type="title"/>
          </p:nvPr>
        </p:nvSpPr>
        <p:spPr/>
        <p:txBody>
          <a:bodyPr/>
          <a:lstStyle/>
          <a:p>
            <a:r>
              <a:rPr lang="en-US" dirty="0"/>
              <a:t>Your Idea #3 </a:t>
            </a:r>
          </a:p>
        </p:txBody>
      </p:sp>
      <p:sp>
        <p:nvSpPr>
          <p:cNvPr id="5" name="Content Placeholder 4">
            <a:extLst>
              <a:ext uri="{FF2B5EF4-FFF2-40B4-BE49-F238E27FC236}">
                <a16:creationId xmlns:a16="http://schemas.microsoft.com/office/drawing/2014/main" id="{84096DE9-9799-264E-B734-06E0E3E81F5D}"/>
              </a:ext>
            </a:extLst>
          </p:cNvPr>
          <p:cNvSpPr>
            <a:spLocks noGrp="1"/>
          </p:cNvSpPr>
          <p:nvPr>
            <p:ph idx="1"/>
          </p:nvPr>
        </p:nvSpPr>
        <p:spPr>
          <a:xfrm>
            <a:off x="628650" y="1295944"/>
            <a:ext cx="7886700" cy="4773930"/>
          </a:xfrm>
        </p:spPr>
        <p:txBody>
          <a:bodyPr>
            <a:normAutofit lnSpcReduction="10000"/>
          </a:bodyPr>
          <a:lstStyle/>
          <a:p>
            <a:r>
              <a:rPr lang="en-US" dirty="0"/>
              <a:t>Problem: When you go out of town, you have to get someone to take care of aquariums for you. </a:t>
            </a:r>
          </a:p>
          <a:p>
            <a:r>
              <a:rPr lang="en-US" dirty="0"/>
              <a:t>Objective: Design a system to automate this process</a:t>
            </a:r>
          </a:p>
          <a:p>
            <a:r>
              <a:rPr lang="en-US" dirty="0"/>
              <a:t>Solution: The fish tank could automatically drop the required amount of food into the tank at the appropriate times. Also, there could be a lamp that turns on and off for the morning and night as well as adjusts in brightness to keep the water at the desired temperature. The temperature could be read from a sensor. Another sensor could be monitoring the toxicity of the water to let you know when the tank needed to be cleaned.  </a:t>
            </a:r>
          </a:p>
          <a:p>
            <a:endParaRPr lang="en-US" dirty="0"/>
          </a:p>
        </p:txBody>
      </p:sp>
    </p:spTree>
    <p:extLst>
      <p:ext uri="{BB962C8B-B14F-4D97-AF65-F5344CB8AC3E}">
        <p14:creationId xmlns:p14="http://schemas.microsoft.com/office/powerpoint/2010/main" val="1007280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1A5142-67A8-104B-BF4B-A7D8BF87206C}"/>
              </a:ext>
            </a:extLst>
          </p:cNvPr>
          <p:cNvSpPr>
            <a:spLocks noGrp="1"/>
          </p:cNvSpPr>
          <p:nvPr>
            <p:ph type="sldNum" sz="quarter" idx="12"/>
          </p:nvPr>
        </p:nvSpPr>
        <p:spPr/>
        <p:txBody>
          <a:bodyPr/>
          <a:lstStyle/>
          <a:p>
            <a:fld id="{4E77BC79-9480-1042-96E1-82B94DA0811E}" type="slidenum">
              <a:rPr lang="en-US" smtClean="0"/>
              <a:t>5</a:t>
            </a:fld>
            <a:endParaRPr lang="en-US"/>
          </a:p>
        </p:txBody>
      </p:sp>
      <p:sp>
        <p:nvSpPr>
          <p:cNvPr id="3" name="Title 2">
            <a:extLst>
              <a:ext uri="{FF2B5EF4-FFF2-40B4-BE49-F238E27FC236}">
                <a16:creationId xmlns:a16="http://schemas.microsoft.com/office/drawing/2014/main" id="{7B057811-D278-3843-AFA3-FCFF621E2FFC}"/>
              </a:ext>
            </a:extLst>
          </p:cNvPr>
          <p:cNvSpPr>
            <a:spLocks noGrp="1"/>
          </p:cNvSpPr>
          <p:nvPr>
            <p:ph type="title"/>
          </p:nvPr>
        </p:nvSpPr>
        <p:spPr/>
        <p:txBody>
          <a:bodyPr/>
          <a:lstStyle/>
          <a:p>
            <a:r>
              <a:rPr lang="en-US" dirty="0"/>
              <a:t>Your Idea #4 </a:t>
            </a:r>
          </a:p>
        </p:txBody>
      </p:sp>
      <p:sp>
        <p:nvSpPr>
          <p:cNvPr id="5" name="Content Placeholder 4">
            <a:extLst>
              <a:ext uri="{FF2B5EF4-FFF2-40B4-BE49-F238E27FC236}">
                <a16:creationId xmlns:a16="http://schemas.microsoft.com/office/drawing/2014/main" id="{84096DE9-9799-264E-B734-06E0E3E81F5D}"/>
              </a:ext>
            </a:extLst>
          </p:cNvPr>
          <p:cNvSpPr>
            <a:spLocks noGrp="1"/>
          </p:cNvSpPr>
          <p:nvPr>
            <p:ph idx="1"/>
          </p:nvPr>
        </p:nvSpPr>
        <p:spPr>
          <a:xfrm>
            <a:off x="628650" y="1295944"/>
            <a:ext cx="7886700" cy="4773930"/>
          </a:xfrm>
        </p:spPr>
        <p:txBody>
          <a:bodyPr>
            <a:normAutofit fontScale="92500" lnSpcReduction="10000"/>
          </a:bodyPr>
          <a:lstStyle/>
          <a:p>
            <a:r>
              <a:rPr lang="en-US" dirty="0"/>
              <a:t>Problem: I have a powerful GPU, a GTX 1070 </a:t>
            </a:r>
            <a:r>
              <a:rPr lang="en-US" dirty="0" err="1"/>
              <a:t>Ti</a:t>
            </a:r>
            <a:r>
              <a:rPr lang="en-US" dirty="0"/>
              <a:t>, but not a very good cooling system for it.  </a:t>
            </a:r>
          </a:p>
          <a:p>
            <a:r>
              <a:rPr lang="en-US" dirty="0"/>
              <a:t>Objective: monitors GPU’s temperature and notifies my when the temperature gets too high, too the point that my PC would crash. </a:t>
            </a:r>
          </a:p>
          <a:p>
            <a:r>
              <a:rPr lang="en-US" dirty="0"/>
              <a:t>Solution: There is software that already handles this, but I could also create my own circuit that does this. This wouldn’t be too hard. It would involve a thermistor, which is a variable resistor based on temperature. (Or a temperature sensor) This means I could track the variable current and connect it to an actuator based on a temperature threshold. I could probably program it so the user can define the threshold. </a:t>
            </a:r>
          </a:p>
          <a:p>
            <a:endParaRPr lang="en-US" dirty="0"/>
          </a:p>
        </p:txBody>
      </p:sp>
    </p:spTree>
    <p:extLst>
      <p:ext uri="{BB962C8B-B14F-4D97-AF65-F5344CB8AC3E}">
        <p14:creationId xmlns:p14="http://schemas.microsoft.com/office/powerpoint/2010/main" val="1010060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1A5142-67A8-104B-BF4B-A7D8BF87206C}"/>
              </a:ext>
            </a:extLst>
          </p:cNvPr>
          <p:cNvSpPr>
            <a:spLocks noGrp="1"/>
          </p:cNvSpPr>
          <p:nvPr>
            <p:ph type="sldNum" sz="quarter" idx="12"/>
          </p:nvPr>
        </p:nvSpPr>
        <p:spPr/>
        <p:txBody>
          <a:bodyPr/>
          <a:lstStyle/>
          <a:p>
            <a:fld id="{4E77BC79-9480-1042-96E1-82B94DA0811E}" type="slidenum">
              <a:rPr lang="en-US" smtClean="0"/>
              <a:t>6</a:t>
            </a:fld>
            <a:endParaRPr lang="en-US"/>
          </a:p>
        </p:txBody>
      </p:sp>
      <p:sp>
        <p:nvSpPr>
          <p:cNvPr id="3" name="Title 2">
            <a:extLst>
              <a:ext uri="{FF2B5EF4-FFF2-40B4-BE49-F238E27FC236}">
                <a16:creationId xmlns:a16="http://schemas.microsoft.com/office/drawing/2014/main" id="{7B057811-D278-3843-AFA3-FCFF621E2FFC}"/>
              </a:ext>
            </a:extLst>
          </p:cNvPr>
          <p:cNvSpPr>
            <a:spLocks noGrp="1"/>
          </p:cNvSpPr>
          <p:nvPr>
            <p:ph type="title"/>
          </p:nvPr>
        </p:nvSpPr>
        <p:spPr/>
        <p:txBody>
          <a:bodyPr/>
          <a:lstStyle/>
          <a:p>
            <a:r>
              <a:rPr lang="en-US" dirty="0"/>
              <a:t>Your Idea #5 </a:t>
            </a:r>
          </a:p>
        </p:txBody>
      </p:sp>
      <p:sp>
        <p:nvSpPr>
          <p:cNvPr id="5" name="Content Placeholder 4">
            <a:extLst>
              <a:ext uri="{FF2B5EF4-FFF2-40B4-BE49-F238E27FC236}">
                <a16:creationId xmlns:a16="http://schemas.microsoft.com/office/drawing/2014/main" id="{84096DE9-9799-264E-B734-06E0E3E81F5D}"/>
              </a:ext>
            </a:extLst>
          </p:cNvPr>
          <p:cNvSpPr>
            <a:spLocks noGrp="1"/>
          </p:cNvSpPr>
          <p:nvPr>
            <p:ph idx="1"/>
          </p:nvPr>
        </p:nvSpPr>
        <p:spPr>
          <a:xfrm>
            <a:off x="628650" y="1295944"/>
            <a:ext cx="7886700" cy="4773930"/>
          </a:xfrm>
        </p:spPr>
        <p:txBody>
          <a:bodyPr>
            <a:normAutofit fontScale="92500"/>
          </a:bodyPr>
          <a:lstStyle/>
          <a:p>
            <a:r>
              <a:rPr lang="en-US" dirty="0"/>
              <a:t>Problem: had a five acre property in Eagle Mountain with several fruit trees and a garden. Every season they had trouble keeping hungry wildlife off the land and away from the fruits and vegetables. The deer particularly were a nuisance. Chemical repellents are available in liquid form, but that would incur repetitive costs and additional labor. </a:t>
            </a:r>
          </a:p>
          <a:p>
            <a:r>
              <a:rPr lang="en-US" dirty="0"/>
              <a:t>Objective: I propose a smart scarecrow device that would be engineered to defend crops from foraging wildlife. </a:t>
            </a:r>
          </a:p>
          <a:p>
            <a:r>
              <a:rPr lang="en-US" dirty="0"/>
              <a:t>Solution: If a smart scarecrow could be developed such that it was both effective and affordable, it would be a great benefit to farming, especially for smaller, residential gardens and orchards. </a:t>
            </a:r>
          </a:p>
          <a:p>
            <a:endParaRPr lang="en-US" dirty="0"/>
          </a:p>
        </p:txBody>
      </p:sp>
    </p:spTree>
    <p:extLst>
      <p:ext uri="{BB962C8B-B14F-4D97-AF65-F5344CB8AC3E}">
        <p14:creationId xmlns:p14="http://schemas.microsoft.com/office/powerpoint/2010/main" val="42705627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01A5142-67A8-104B-BF4B-A7D8BF87206C}"/>
              </a:ext>
            </a:extLst>
          </p:cNvPr>
          <p:cNvSpPr>
            <a:spLocks noGrp="1"/>
          </p:cNvSpPr>
          <p:nvPr>
            <p:ph type="sldNum" sz="quarter" idx="12"/>
          </p:nvPr>
        </p:nvSpPr>
        <p:spPr/>
        <p:txBody>
          <a:bodyPr/>
          <a:lstStyle/>
          <a:p>
            <a:fld id="{4E77BC79-9480-1042-96E1-82B94DA0811E}" type="slidenum">
              <a:rPr lang="en-US" smtClean="0"/>
              <a:t>7</a:t>
            </a:fld>
            <a:endParaRPr lang="en-US"/>
          </a:p>
        </p:txBody>
      </p:sp>
      <p:sp>
        <p:nvSpPr>
          <p:cNvPr id="3" name="Title 2">
            <a:extLst>
              <a:ext uri="{FF2B5EF4-FFF2-40B4-BE49-F238E27FC236}">
                <a16:creationId xmlns:a16="http://schemas.microsoft.com/office/drawing/2014/main" id="{7B057811-D278-3843-AFA3-FCFF621E2FFC}"/>
              </a:ext>
            </a:extLst>
          </p:cNvPr>
          <p:cNvSpPr>
            <a:spLocks noGrp="1"/>
          </p:cNvSpPr>
          <p:nvPr>
            <p:ph type="title"/>
          </p:nvPr>
        </p:nvSpPr>
        <p:spPr/>
        <p:txBody>
          <a:bodyPr/>
          <a:lstStyle/>
          <a:p>
            <a:r>
              <a:rPr lang="en-US" dirty="0"/>
              <a:t>Pitch Yourself Next Week</a:t>
            </a:r>
          </a:p>
        </p:txBody>
      </p:sp>
      <p:sp>
        <p:nvSpPr>
          <p:cNvPr id="5" name="Content Placeholder 4">
            <a:extLst>
              <a:ext uri="{FF2B5EF4-FFF2-40B4-BE49-F238E27FC236}">
                <a16:creationId xmlns:a16="http://schemas.microsoft.com/office/drawing/2014/main" id="{84096DE9-9799-264E-B734-06E0E3E81F5D}"/>
              </a:ext>
            </a:extLst>
          </p:cNvPr>
          <p:cNvSpPr>
            <a:spLocks noGrp="1"/>
          </p:cNvSpPr>
          <p:nvPr>
            <p:ph idx="1"/>
          </p:nvPr>
        </p:nvSpPr>
        <p:spPr>
          <a:xfrm>
            <a:off x="628650" y="1295944"/>
            <a:ext cx="7886700" cy="5305153"/>
          </a:xfrm>
        </p:spPr>
        <p:txBody>
          <a:bodyPr>
            <a:normAutofit/>
          </a:bodyPr>
          <a:lstStyle/>
          <a:p>
            <a:r>
              <a:rPr lang="en-US" dirty="0"/>
              <a:t>We will have you come over to give elevator pitch</a:t>
            </a:r>
          </a:p>
          <a:p>
            <a:r>
              <a:rPr lang="en-US" dirty="0"/>
              <a:t>Everyone has at most 3 minutes to talk about:</a:t>
            </a:r>
          </a:p>
          <a:p>
            <a:pPr lvl="1"/>
            <a:r>
              <a:rPr lang="en-US" dirty="0"/>
              <a:t>Who are you?</a:t>
            </a:r>
          </a:p>
          <a:p>
            <a:pPr lvl="1"/>
            <a:r>
              <a:rPr lang="en-US" dirty="0"/>
              <a:t>What do you do?</a:t>
            </a:r>
          </a:p>
          <a:p>
            <a:pPr lvl="1"/>
            <a:r>
              <a:rPr lang="en-US" dirty="0"/>
              <a:t>What are your project ideas? (no need to be the final)</a:t>
            </a:r>
          </a:p>
          <a:p>
            <a:pPr lvl="1"/>
            <a:r>
              <a:rPr lang="en-US" dirty="0"/>
              <a:t>What kind of people are you looking for?</a:t>
            </a:r>
          </a:p>
          <a:p>
            <a:pPr lvl="1"/>
            <a:r>
              <a:rPr lang="en-US" dirty="0"/>
              <a:t>What are your skills?</a:t>
            </a:r>
          </a:p>
          <a:p>
            <a:pPr lvl="1"/>
            <a:r>
              <a:rPr lang="en-US" dirty="0"/>
              <a:t>Why should other people team up with you?</a:t>
            </a:r>
          </a:p>
          <a:p>
            <a:r>
              <a:rPr lang="en-US" dirty="0"/>
              <a:t>Sign up:</a:t>
            </a:r>
            <a:r>
              <a:rPr lang="en-US" sz="1800" dirty="0"/>
              <a:t> </a:t>
            </a:r>
            <a:r>
              <a:rPr lang="en-US" sz="1800" dirty="0">
                <a:hlinkClick r:id="rId3"/>
              </a:rPr>
              <a:t>https://docs.google.com/spreadsheets/d/1JfWZkEyoXdVLtHkiwOqk24G7WVhLWMCP113cSe9fgsQ/edit?usp=sharing</a:t>
            </a:r>
            <a:r>
              <a:rPr lang="en-US" sz="1800" dirty="0"/>
              <a:t> </a:t>
            </a:r>
            <a:endParaRPr lang="en-US" dirty="0"/>
          </a:p>
          <a:p>
            <a:r>
              <a:rPr lang="en-US" dirty="0">
                <a:solidFill>
                  <a:srgbClr val="FF0000"/>
                </a:solidFill>
              </a:rPr>
              <a:t>Part of Assignment #2</a:t>
            </a:r>
          </a:p>
          <a:p>
            <a:endParaRPr lang="en-US" dirty="0"/>
          </a:p>
        </p:txBody>
      </p:sp>
    </p:spTree>
    <p:extLst>
      <p:ext uri="{BB962C8B-B14F-4D97-AF65-F5344CB8AC3E}">
        <p14:creationId xmlns:p14="http://schemas.microsoft.com/office/powerpoint/2010/main" val="29143286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58E9942-450F-F34B-A732-8E7159F788AC}"/>
              </a:ext>
            </a:extLst>
          </p:cNvPr>
          <p:cNvSpPr>
            <a:spLocks noGrp="1"/>
          </p:cNvSpPr>
          <p:nvPr>
            <p:ph type="sldNum" sz="quarter" idx="12"/>
          </p:nvPr>
        </p:nvSpPr>
        <p:spPr/>
        <p:txBody>
          <a:bodyPr/>
          <a:lstStyle/>
          <a:p>
            <a:fld id="{4E77BC79-9480-1042-96E1-82B94DA0811E}" type="slidenum">
              <a:rPr lang="en-US" smtClean="0"/>
              <a:t>8</a:t>
            </a:fld>
            <a:endParaRPr lang="en-US"/>
          </a:p>
        </p:txBody>
      </p:sp>
      <p:sp>
        <p:nvSpPr>
          <p:cNvPr id="3" name="Title 2">
            <a:extLst>
              <a:ext uri="{FF2B5EF4-FFF2-40B4-BE49-F238E27FC236}">
                <a16:creationId xmlns:a16="http://schemas.microsoft.com/office/drawing/2014/main" id="{FA1564CB-C817-0D41-A86E-FCBDF4306612}"/>
              </a:ext>
            </a:extLst>
          </p:cNvPr>
          <p:cNvSpPr>
            <a:spLocks noGrp="1"/>
          </p:cNvSpPr>
          <p:nvPr>
            <p:ph type="title"/>
          </p:nvPr>
        </p:nvSpPr>
        <p:spPr/>
        <p:txBody>
          <a:bodyPr/>
          <a:lstStyle/>
          <a:p>
            <a:r>
              <a:rPr lang="en-US" dirty="0"/>
              <a:t>Key Components of Elevator Pitch</a:t>
            </a:r>
          </a:p>
        </p:txBody>
      </p:sp>
      <p:sp>
        <p:nvSpPr>
          <p:cNvPr id="4" name="Content Placeholder 3">
            <a:extLst>
              <a:ext uri="{FF2B5EF4-FFF2-40B4-BE49-F238E27FC236}">
                <a16:creationId xmlns:a16="http://schemas.microsoft.com/office/drawing/2014/main" id="{CDAFC9EF-78F2-5142-83E8-F6E75858A3E5}"/>
              </a:ext>
            </a:extLst>
          </p:cNvPr>
          <p:cNvSpPr>
            <a:spLocks noGrp="1"/>
          </p:cNvSpPr>
          <p:nvPr>
            <p:ph idx="1"/>
          </p:nvPr>
        </p:nvSpPr>
        <p:spPr/>
        <p:txBody>
          <a:bodyPr/>
          <a:lstStyle/>
          <a:p>
            <a:r>
              <a:rPr lang="en-US" dirty="0"/>
              <a:t>Simple, concise, specific, and no jargon</a:t>
            </a:r>
          </a:p>
          <a:p>
            <a:r>
              <a:rPr lang="en-US" dirty="0"/>
              <a:t>Design your hook and make it attractive</a:t>
            </a:r>
          </a:p>
          <a:p>
            <a:pPr lvl="1"/>
            <a:r>
              <a:rPr lang="en-US" dirty="0"/>
              <a:t>A hook itself doesn’t work</a:t>
            </a:r>
          </a:p>
          <a:p>
            <a:pPr lvl="1"/>
            <a:r>
              <a:rPr lang="en-US" dirty="0"/>
              <a:t>A hook should come with a worm</a:t>
            </a:r>
          </a:p>
          <a:p>
            <a:r>
              <a:rPr lang="en-US" dirty="0"/>
              <a:t>Hook is what you offer and why you need it</a:t>
            </a:r>
          </a:p>
          <a:p>
            <a:pPr lvl="2"/>
            <a:endParaRPr lang="en-US" dirty="0"/>
          </a:p>
          <a:p>
            <a:endParaRPr lang="en-US" dirty="0"/>
          </a:p>
        </p:txBody>
      </p:sp>
      <p:pic>
        <p:nvPicPr>
          <p:cNvPr id="9218" name="Picture 2" descr="Fish Hook Worm Cartoon Stock Illustrations – 422 Fish Hook Worm Cartoon  Stock Illustrations, Vectors &amp; Clipart - Dreamstime">
            <a:extLst>
              <a:ext uri="{FF2B5EF4-FFF2-40B4-BE49-F238E27FC236}">
                <a16:creationId xmlns:a16="http://schemas.microsoft.com/office/drawing/2014/main" id="{4A598F11-5956-D34E-83F9-34A4F59E5E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78879" y="3705439"/>
            <a:ext cx="3336471" cy="26691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48704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E9A4981-3EC5-AE4D-8D96-C53FD1AC6E80}"/>
              </a:ext>
            </a:extLst>
          </p:cNvPr>
          <p:cNvSpPr txBox="1"/>
          <p:nvPr/>
        </p:nvSpPr>
        <p:spPr>
          <a:xfrm>
            <a:off x="0" y="2288905"/>
            <a:ext cx="9144000" cy="1615827"/>
          </a:xfrm>
          <a:prstGeom prst="rect">
            <a:avLst/>
          </a:prstGeom>
          <a:noFill/>
        </p:spPr>
        <p:txBody>
          <a:bodyPr wrap="square" rtlCol="0">
            <a:spAutoFit/>
          </a:bodyPr>
          <a:lstStyle/>
          <a:p>
            <a:pPr algn="ctr"/>
            <a:r>
              <a:rPr lang="en-US" sz="3300" b="1" dirty="0">
                <a:latin typeface="Arial" panose="020B0604020202020204" pitchFamily="34" charset="0"/>
                <a:cs typeface="Arial" panose="020B0604020202020204" pitchFamily="34" charset="0"/>
              </a:rPr>
              <a:t>My Research Elevator Pitch</a:t>
            </a:r>
          </a:p>
          <a:p>
            <a:pPr algn="ctr"/>
            <a:endParaRPr lang="en-US" sz="3300" b="1" dirty="0">
              <a:latin typeface="Arial" panose="020B0604020202020204" pitchFamily="34" charset="0"/>
              <a:cs typeface="Arial" panose="020B0604020202020204" pitchFamily="34" charset="0"/>
            </a:endParaRPr>
          </a:p>
          <a:p>
            <a:pPr algn="ctr"/>
            <a:r>
              <a:rPr lang="en-US" sz="3300" dirty="0">
                <a:latin typeface="Arial" panose="020B0604020202020204" pitchFamily="34" charset="0"/>
                <a:cs typeface="Arial" panose="020B0604020202020204" pitchFamily="34" charset="0"/>
              </a:rPr>
              <a:t>(Taskflow Project)</a:t>
            </a:r>
            <a:endParaRPr lang="en-US" sz="6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871786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5377</TotalTime>
  <Words>2799</Words>
  <Application>Microsoft Macintosh PowerPoint</Application>
  <PresentationFormat>On-screen Show (4:3)</PresentationFormat>
  <Paragraphs>201</Paragraphs>
  <Slides>17</Slides>
  <Notes>17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-apple-system</vt:lpstr>
      <vt:lpstr>San Serif</vt:lpstr>
      <vt:lpstr>San Serif</vt:lpstr>
      <vt:lpstr>Sen sarif</vt:lpstr>
      <vt:lpstr>Arial</vt:lpstr>
      <vt:lpstr>Calibri</vt:lpstr>
      <vt:lpstr>Wingdings</vt:lpstr>
      <vt:lpstr>Office Theme</vt:lpstr>
      <vt:lpstr>Lecture 4: Deliver an Elevator Pitch</vt:lpstr>
      <vt:lpstr>Your Idea #1</vt:lpstr>
      <vt:lpstr>Your Idea #2 </vt:lpstr>
      <vt:lpstr>Your Idea #3 </vt:lpstr>
      <vt:lpstr>Your Idea #4 </vt:lpstr>
      <vt:lpstr>Your Idea #5 </vt:lpstr>
      <vt:lpstr>Pitch Yourself Next Week</vt:lpstr>
      <vt:lpstr>Key Components of Elevator Pitch</vt:lpstr>
      <vt:lpstr>PowerPoint Presentation</vt:lpstr>
      <vt:lpstr>Why Do You Need Parallel Computing?</vt:lpstr>
      <vt:lpstr>Your Computer is Already Parallel</vt:lpstr>
      <vt:lpstr>But, Parallel Programming is NOT Easy</vt:lpstr>
      <vt:lpstr>PowerPoint Presentation</vt:lpstr>
      <vt:lpstr>“Hello World” in Taskflow</vt:lpstr>
      <vt:lpstr>Many Companies Are Using My Tools</vt:lpstr>
      <vt:lpstr>That’s it!</vt:lpstr>
      <vt:lpstr>Assignment 2: Resume and Pitch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1: Introduction to Computer Design Problems</dc:title>
  <dc:creator>Huang, Tsung-Wei</dc:creator>
  <cp:lastModifiedBy>Tsung-Wei Huang</cp:lastModifiedBy>
  <cp:revision>478</cp:revision>
  <dcterms:created xsi:type="dcterms:W3CDTF">2020-01-09T06:22:26Z</dcterms:created>
  <dcterms:modified xsi:type="dcterms:W3CDTF">2021-01-30T18:16:16Z</dcterms:modified>
</cp:coreProperties>
</file>